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DejaVu Sans Bold" charset="1" panose="020B0803030604020204"/>
      <p:regular r:id="rId29"/>
    </p:embeddedFont>
    <p:embeddedFont>
      <p:font typeface="DejaVu Sans Light" charset="1" panose="020B0603030804020204"/>
      <p:regular r:id="rId30"/>
    </p:embeddedFont>
    <p:embeddedFont>
      <p:font typeface="League Spartan" charset="1" panose="00000800000000000000"/>
      <p:regular r:id="rId31"/>
    </p:embeddedFont>
    <p:embeddedFont>
      <p:font typeface="DejaVu Sans Bold Italics" charset="1" panose="020B08030303040B0204"/>
      <p:regular r:id="rId32"/>
    </p:embeddedFont>
    <p:embeddedFont>
      <p:font typeface="Glacial Indifference" charset="1" panose="00000000000000000000"/>
      <p:regular r:id="rId33"/>
    </p:embeddedFont>
    <p:embeddedFont>
      <p:font typeface="Rosario" charset="1" panose="02000503040000020003"/>
      <p:regular r:id="rId34"/>
    </p:embeddedFont>
    <p:embeddedFont>
      <p:font typeface="Glacial Indifference Bold" charset="1" panose="000008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GgOpcj7DY.mp4" Type="http://schemas.openxmlformats.org/officeDocument/2006/relationships/video"/><Relationship Id="rId4" Target="../media/VAGgOpcj7DY.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gOhvryFU.mp4" Type="http://schemas.openxmlformats.org/officeDocument/2006/relationships/video"/><Relationship Id="rId4" Target="../media/VAGgOhvryFU.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VAGgOVnOJUw.mp4" Type="http://schemas.openxmlformats.org/officeDocument/2006/relationships/video"/><Relationship Id="rId4" Target="../media/VAGgOVnOJUw.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530204"/>
          </a:xfrm>
          <a:custGeom>
            <a:avLst/>
            <a:gdLst/>
            <a:ahLst/>
            <a:cxnLst/>
            <a:rect r="r" b="b" t="t" l="l"/>
            <a:pathLst>
              <a:path h="10530204" w="18288000">
                <a:moveTo>
                  <a:pt x="0" y="0"/>
                </a:moveTo>
                <a:lnTo>
                  <a:pt x="18288000" y="0"/>
                </a:lnTo>
                <a:lnTo>
                  <a:pt x="18288000" y="10530204"/>
                </a:lnTo>
                <a:lnTo>
                  <a:pt x="0" y="10530204"/>
                </a:lnTo>
                <a:lnTo>
                  <a:pt x="0" y="0"/>
                </a:lnTo>
                <a:close/>
              </a:path>
            </a:pathLst>
          </a:custGeom>
          <a:blipFill>
            <a:blip r:embed="rId2"/>
            <a:stretch>
              <a:fillRect l="0" t="-7745" r="0" b="-7745"/>
            </a:stretch>
          </a:blipFill>
        </p:spPr>
      </p:sp>
      <p:grpSp>
        <p:nvGrpSpPr>
          <p:cNvPr name="Group 3" id="3"/>
          <p:cNvGrpSpPr/>
          <p:nvPr/>
        </p:nvGrpSpPr>
        <p:grpSpPr>
          <a:xfrm rot="0">
            <a:off x="1496510" y="0"/>
            <a:ext cx="7178021" cy="10287000"/>
            <a:chOff x="0" y="0"/>
            <a:chExt cx="1890508" cy="2709333"/>
          </a:xfrm>
        </p:grpSpPr>
        <p:sp>
          <p:nvSpPr>
            <p:cNvPr name="Freeform 4" id="4"/>
            <p:cNvSpPr/>
            <p:nvPr/>
          </p:nvSpPr>
          <p:spPr>
            <a:xfrm flipH="false" flipV="false" rot="0">
              <a:off x="0" y="0"/>
              <a:ext cx="1890508" cy="2709333"/>
            </a:xfrm>
            <a:custGeom>
              <a:avLst/>
              <a:gdLst/>
              <a:ahLst/>
              <a:cxnLst/>
              <a:rect r="r" b="b" t="t" l="l"/>
              <a:pathLst>
                <a:path h="2709333" w="1890508">
                  <a:moveTo>
                    <a:pt x="55007" y="0"/>
                  </a:moveTo>
                  <a:lnTo>
                    <a:pt x="1835501" y="0"/>
                  </a:lnTo>
                  <a:cubicBezTo>
                    <a:pt x="1865880" y="0"/>
                    <a:pt x="1890508" y="24627"/>
                    <a:pt x="1890508" y="55007"/>
                  </a:cubicBezTo>
                  <a:lnTo>
                    <a:pt x="1890508" y="2654327"/>
                  </a:lnTo>
                  <a:cubicBezTo>
                    <a:pt x="1890508" y="2668915"/>
                    <a:pt x="1884712" y="2682907"/>
                    <a:pt x="1874397" y="2693222"/>
                  </a:cubicBezTo>
                  <a:cubicBezTo>
                    <a:pt x="1864081" y="2703538"/>
                    <a:pt x="1850090" y="2709333"/>
                    <a:pt x="1835501" y="2709333"/>
                  </a:cubicBezTo>
                  <a:lnTo>
                    <a:pt x="55007" y="2709333"/>
                  </a:lnTo>
                  <a:cubicBezTo>
                    <a:pt x="24627" y="2709333"/>
                    <a:pt x="0" y="2684706"/>
                    <a:pt x="0" y="2654327"/>
                  </a:cubicBezTo>
                  <a:lnTo>
                    <a:pt x="0" y="55007"/>
                  </a:lnTo>
                  <a:cubicBezTo>
                    <a:pt x="0" y="24627"/>
                    <a:pt x="24627" y="0"/>
                    <a:pt x="55007" y="0"/>
                  </a:cubicBezTo>
                  <a:close/>
                </a:path>
              </a:pathLst>
            </a:custGeom>
            <a:solidFill>
              <a:srgbClr val="AC6637">
                <a:alpha val="49804"/>
              </a:srgbClr>
            </a:solidFill>
          </p:spPr>
        </p:sp>
        <p:sp>
          <p:nvSpPr>
            <p:cNvPr name="TextBox 5" id="5"/>
            <p:cNvSpPr txBox="true"/>
            <p:nvPr/>
          </p:nvSpPr>
          <p:spPr>
            <a:xfrm>
              <a:off x="0" y="-38100"/>
              <a:ext cx="1890508"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550684" y="548262"/>
            <a:ext cx="5069674" cy="6356958"/>
          </a:xfrm>
          <a:custGeom>
            <a:avLst/>
            <a:gdLst/>
            <a:ahLst/>
            <a:cxnLst/>
            <a:rect r="r" b="b" t="t" l="l"/>
            <a:pathLst>
              <a:path h="6356958" w="5069674">
                <a:moveTo>
                  <a:pt x="0" y="0"/>
                </a:moveTo>
                <a:lnTo>
                  <a:pt x="5069674" y="0"/>
                </a:lnTo>
                <a:lnTo>
                  <a:pt x="5069674" y="6356958"/>
                </a:lnTo>
                <a:lnTo>
                  <a:pt x="0" y="6356958"/>
                </a:lnTo>
                <a:lnTo>
                  <a:pt x="0" y="0"/>
                </a:lnTo>
                <a:close/>
              </a:path>
            </a:pathLst>
          </a:custGeom>
          <a:blipFill>
            <a:blip r:embed="rId3"/>
            <a:stretch>
              <a:fillRect l="0" t="0" r="0" b="0"/>
            </a:stretch>
          </a:blipFill>
        </p:spPr>
      </p:sp>
      <p:grpSp>
        <p:nvGrpSpPr>
          <p:cNvPr name="Group 7" id="7"/>
          <p:cNvGrpSpPr/>
          <p:nvPr/>
        </p:nvGrpSpPr>
        <p:grpSpPr>
          <a:xfrm rot="0">
            <a:off x="8674532" y="9210709"/>
            <a:ext cx="8298445" cy="2152582"/>
            <a:chOff x="0" y="0"/>
            <a:chExt cx="1216369" cy="315521"/>
          </a:xfrm>
        </p:grpSpPr>
        <p:sp>
          <p:nvSpPr>
            <p:cNvPr name="Freeform 8" id="8"/>
            <p:cNvSpPr/>
            <p:nvPr/>
          </p:nvSpPr>
          <p:spPr>
            <a:xfrm flipH="false" flipV="false" rot="0">
              <a:off x="0" y="0"/>
              <a:ext cx="1216369" cy="315521"/>
            </a:xfrm>
            <a:custGeom>
              <a:avLst/>
              <a:gdLst/>
              <a:ahLst/>
              <a:cxnLst/>
              <a:rect r="r" b="b" t="t" l="l"/>
              <a:pathLst>
                <a:path h="315521" w="1216369">
                  <a:moveTo>
                    <a:pt x="1013169" y="0"/>
                  </a:moveTo>
                  <a:lnTo>
                    <a:pt x="0" y="0"/>
                  </a:lnTo>
                  <a:lnTo>
                    <a:pt x="0" y="315521"/>
                  </a:lnTo>
                  <a:lnTo>
                    <a:pt x="1013169" y="315521"/>
                  </a:lnTo>
                  <a:lnTo>
                    <a:pt x="1216369" y="157760"/>
                  </a:lnTo>
                  <a:lnTo>
                    <a:pt x="1013169" y="0"/>
                  </a:lnTo>
                  <a:close/>
                </a:path>
              </a:pathLst>
            </a:custGeom>
            <a:solidFill>
              <a:srgbClr val="5F3F2C">
                <a:alpha val="92941"/>
              </a:srgbClr>
            </a:solidFill>
          </p:spPr>
        </p:sp>
        <p:sp>
          <p:nvSpPr>
            <p:cNvPr name="TextBox 9" id="9"/>
            <p:cNvSpPr txBox="true"/>
            <p:nvPr/>
          </p:nvSpPr>
          <p:spPr>
            <a:xfrm>
              <a:off x="0" y="-38100"/>
              <a:ext cx="1102069" cy="353621"/>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496510" y="6213038"/>
            <a:ext cx="7132198" cy="3520597"/>
          </a:xfrm>
          <a:prstGeom prst="rect">
            <a:avLst/>
          </a:prstGeom>
        </p:spPr>
        <p:txBody>
          <a:bodyPr anchor="t" rtlCol="false" tIns="0" lIns="0" bIns="0" rIns="0">
            <a:spAutoFit/>
          </a:bodyPr>
          <a:lstStyle/>
          <a:p>
            <a:pPr algn="ctr">
              <a:lnSpc>
                <a:spcPts val="5381"/>
              </a:lnSpc>
            </a:pPr>
          </a:p>
          <a:p>
            <a:pPr algn="ctr">
              <a:lnSpc>
                <a:spcPts val="7621"/>
              </a:lnSpc>
            </a:pPr>
            <a:r>
              <a:rPr lang="en-US" sz="5443" b="true">
                <a:solidFill>
                  <a:srgbClr val="FFFFFF"/>
                </a:solidFill>
                <a:latin typeface="DejaVu Sans Bold"/>
                <a:ea typeface="DejaVu Sans Bold"/>
                <a:cs typeface="DejaVu Sans Bold"/>
                <a:sym typeface="DejaVu Sans Bold"/>
              </a:rPr>
              <a:t>CPE003L</a:t>
            </a:r>
          </a:p>
          <a:p>
            <a:pPr algn="ctr">
              <a:lnSpc>
                <a:spcPts val="7621"/>
              </a:lnSpc>
            </a:pPr>
            <a:r>
              <a:rPr lang="en-US" sz="5443" b="true">
                <a:solidFill>
                  <a:srgbClr val="FFFFFF"/>
                </a:solidFill>
                <a:latin typeface="DejaVu Sans Bold"/>
                <a:ea typeface="DejaVu Sans Bold"/>
                <a:cs typeface="DejaVu Sans Bold"/>
                <a:sym typeface="DejaVu Sans Bold"/>
              </a:rPr>
              <a:t>FINAL PROJECT</a:t>
            </a:r>
          </a:p>
          <a:p>
            <a:pPr algn="ctr" marL="0" indent="0" lvl="0">
              <a:lnSpc>
                <a:spcPts val="7621"/>
              </a:lnSpc>
              <a:spcBef>
                <a:spcPct val="0"/>
              </a:spcBef>
            </a:pPr>
            <a:r>
              <a:rPr lang="en-US" b="true" sz="5443">
                <a:solidFill>
                  <a:srgbClr val="FFFFFF"/>
                </a:solidFill>
                <a:latin typeface="DejaVu Sans Bold"/>
                <a:ea typeface="DejaVu Sans Bold"/>
                <a:cs typeface="DejaVu Sans Bold"/>
                <a:sym typeface="DejaVu Sans Bold"/>
              </a:rPr>
              <a:t>Group 7</a:t>
            </a:r>
          </a:p>
        </p:txBody>
      </p:sp>
      <p:sp>
        <p:nvSpPr>
          <p:cNvPr name="TextBox 11" id="11"/>
          <p:cNvSpPr txBox="true"/>
          <p:nvPr/>
        </p:nvSpPr>
        <p:spPr>
          <a:xfrm rot="0">
            <a:off x="8184893" y="9407490"/>
            <a:ext cx="8348826" cy="522113"/>
          </a:xfrm>
          <a:prstGeom prst="rect">
            <a:avLst/>
          </a:prstGeom>
        </p:spPr>
        <p:txBody>
          <a:bodyPr anchor="t" rtlCol="false" tIns="0" lIns="0" bIns="0" rIns="0">
            <a:spAutoFit/>
          </a:bodyPr>
          <a:lstStyle/>
          <a:p>
            <a:pPr algn="ctr" marL="0" indent="0" lvl="0">
              <a:lnSpc>
                <a:spcPts val="4297"/>
              </a:lnSpc>
              <a:spcBef>
                <a:spcPct val="0"/>
              </a:spcBef>
            </a:pPr>
            <a:r>
              <a:rPr lang="en-US" sz="3069">
                <a:solidFill>
                  <a:srgbClr val="FFFFFF"/>
                </a:solidFill>
                <a:latin typeface="DejaVu Sans Light"/>
                <a:ea typeface="DejaVu Sans Light"/>
                <a:cs typeface="DejaVu Sans Light"/>
                <a:sym typeface="DejaVu Sans Light"/>
              </a:rPr>
              <a:t>BERMOY_BULING_CATAN_HAO.py</a:t>
            </a:r>
          </a:p>
        </p:txBody>
      </p:sp>
      <p:sp>
        <p:nvSpPr>
          <p:cNvPr name="AutoShape 12" id="12"/>
          <p:cNvSpPr/>
          <p:nvPr/>
        </p:nvSpPr>
        <p:spPr>
          <a:xfrm>
            <a:off x="9113186" y="9981673"/>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0">
            <a:off x="14357995" y="-629847"/>
            <a:ext cx="6266132" cy="626613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029962" y="8135668"/>
            <a:ext cx="4302665" cy="43026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314513">
            <a:off x="7999585" y="-6345335"/>
            <a:ext cx="2501877" cy="23963241"/>
            <a:chOff x="0" y="0"/>
            <a:chExt cx="658931" cy="6311306"/>
          </a:xfrm>
        </p:grpSpPr>
        <p:sp>
          <p:nvSpPr>
            <p:cNvPr name="Freeform 9" id="9"/>
            <p:cNvSpPr/>
            <p:nvPr/>
          </p:nvSpPr>
          <p:spPr>
            <a:xfrm flipH="false" flipV="false" rot="0">
              <a:off x="0" y="0"/>
              <a:ext cx="658931" cy="6311306"/>
            </a:xfrm>
            <a:custGeom>
              <a:avLst/>
              <a:gdLst/>
              <a:ahLst/>
              <a:cxnLst/>
              <a:rect r="r" b="b" t="t" l="l"/>
              <a:pathLst>
                <a:path h="6311306" w="658931">
                  <a:moveTo>
                    <a:pt x="0" y="0"/>
                  </a:moveTo>
                  <a:lnTo>
                    <a:pt x="658931" y="0"/>
                  </a:lnTo>
                  <a:lnTo>
                    <a:pt x="658931" y="6311306"/>
                  </a:lnTo>
                  <a:lnTo>
                    <a:pt x="0" y="6311306"/>
                  </a:lnTo>
                  <a:close/>
                </a:path>
              </a:pathLst>
            </a:custGeom>
            <a:solidFill>
              <a:srgbClr val="EB1F28">
                <a:alpha val="37647"/>
              </a:srgbClr>
            </a:solidFill>
          </p:spPr>
        </p:sp>
        <p:sp>
          <p:nvSpPr>
            <p:cNvPr name="TextBox 10" id="10"/>
            <p:cNvSpPr txBox="true"/>
            <p:nvPr/>
          </p:nvSpPr>
          <p:spPr>
            <a:xfrm>
              <a:off x="0" y="-38100"/>
              <a:ext cx="658931" cy="634940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25922" y="-249439"/>
            <a:ext cx="10539485" cy="10046700"/>
            <a:chOff x="0" y="0"/>
            <a:chExt cx="2775832" cy="2646044"/>
          </a:xfrm>
        </p:grpSpPr>
        <p:sp>
          <p:nvSpPr>
            <p:cNvPr name="Freeform 12" id="12"/>
            <p:cNvSpPr/>
            <p:nvPr/>
          </p:nvSpPr>
          <p:spPr>
            <a:xfrm flipH="false" flipV="false" rot="0">
              <a:off x="0" y="0"/>
              <a:ext cx="2775832" cy="2646044"/>
            </a:xfrm>
            <a:custGeom>
              <a:avLst/>
              <a:gdLst/>
              <a:ahLst/>
              <a:cxnLst/>
              <a:rect r="r" b="b" t="t" l="l"/>
              <a:pathLst>
                <a:path h="2646044" w="2775832">
                  <a:moveTo>
                    <a:pt x="37463" y="0"/>
                  </a:moveTo>
                  <a:lnTo>
                    <a:pt x="2738369" y="0"/>
                  </a:lnTo>
                  <a:cubicBezTo>
                    <a:pt x="2748305" y="0"/>
                    <a:pt x="2757833" y="3947"/>
                    <a:pt x="2764859" y="10973"/>
                  </a:cubicBezTo>
                  <a:cubicBezTo>
                    <a:pt x="2771885" y="17998"/>
                    <a:pt x="2775832" y="27527"/>
                    <a:pt x="2775832" y="37463"/>
                  </a:cubicBezTo>
                  <a:lnTo>
                    <a:pt x="2775832" y="2608582"/>
                  </a:lnTo>
                  <a:cubicBezTo>
                    <a:pt x="2775832" y="2618517"/>
                    <a:pt x="2771885" y="2628046"/>
                    <a:pt x="2764859" y="2635072"/>
                  </a:cubicBezTo>
                  <a:cubicBezTo>
                    <a:pt x="2757833" y="2642097"/>
                    <a:pt x="2748305" y="2646044"/>
                    <a:pt x="2738369" y="2646044"/>
                  </a:cubicBezTo>
                  <a:lnTo>
                    <a:pt x="37463" y="2646044"/>
                  </a:lnTo>
                  <a:cubicBezTo>
                    <a:pt x="27527" y="2646044"/>
                    <a:pt x="17998" y="2642097"/>
                    <a:pt x="10973" y="2635072"/>
                  </a:cubicBezTo>
                  <a:cubicBezTo>
                    <a:pt x="3947" y="2628046"/>
                    <a:pt x="0" y="2618517"/>
                    <a:pt x="0" y="2608582"/>
                  </a:cubicBezTo>
                  <a:lnTo>
                    <a:pt x="0" y="37463"/>
                  </a:lnTo>
                  <a:cubicBezTo>
                    <a:pt x="0" y="27527"/>
                    <a:pt x="3947" y="17998"/>
                    <a:pt x="10973" y="10973"/>
                  </a:cubicBezTo>
                  <a:cubicBezTo>
                    <a:pt x="17998" y="3947"/>
                    <a:pt x="27527" y="0"/>
                    <a:pt x="37463" y="0"/>
                  </a:cubicBezTo>
                  <a:close/>
                </a:path>
              </a:pathLst>
            </a:custGeom>
            <a:solidFill>
              <a:srgbClr val="EB1F28"/>
            </a:solidFill>
          </p:spPr>
        </p:sp>
        <p:sp>
          <p:nvSpPr>
            <p:cNvPr name="TextBox 13" id="13"/>
            <p:cNvSpPr txBox="true"/>
            <p:nvPr/>
          </p:nvSpPr>
          <p:spPr>
            <a:xfrm>
              <a:off x="0" y="-38100"/>
              <a:ext cx="2775832" cy="268414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880743" y="2759046"/>
            <a:ext cx="7806734" cy="5376622"/>
          </a:xfrm>
          <a:custGeom>
            <a:avLst/>
            <a:gdLst/>
            <a:ahLst/>
            <a:cxnLst/>
            <a:rect r="r" b="b" t="t" l="l"/>
            <a:pathLst>
              <a:path h="5376622" w="7806734">
                <a:moveTo>
                  <a:pt x="0" y="0"/>
                </a:moveTo>
                <a:lnTo>
                  <a:pt x="7806733" y="0"/>
                </a:lnTo>
                <a:lnTo>
                  <a:pt x="7806733" y="5376622"/>
                </a:lnTo>
                <a:lnTo>
                  <a:pt x="0" y="5376622"/>
                </a:lnTo>
                <a:lnTo>
                  <a:pt x="0" y="0"/>
                </a:lnTo>
                <a:close/>
              </a:path>
            </a:pathLst>
          </a:custGeom>
          <a:blipFill>
            <a:blip r:embed="rId2"/>
            <a:stretch>
              <a:fillRect l="0" t="0" r="0" b="0"/>
            </a:stretch>
          </a:blipFill>
        </p:spPr>
      </p:sp>
      <p:sp>
        <p:nvSpPr>
          <p:cNvPr name="TextBox 15" id="15"/>
          <p:cNvSpPr txBox="true"/>
          <p:nvPr/>
        </p:nvSpPr>
        <p:spPr>
          <a:xfrm rot="0">
            <a:off x="2272703" y="663179"/>
            <a:ext cx="7975464"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3. REPITITION STRUCTURES</a:t>
            </a:r>
          </a:p>
        </p:txBody>
      </p:sp>
      <p:sp>
        <p:nvSpPr>
          <p:cNvPr name="TextBox 16" id="16"/>
          <p:cNvSpPr txBox="true"/>
          <p:nvPr/>
        </p:nvSpPr>
        <p:spPr>
          <a:xfrm rot="0">
            <a:off x="1905278" y="1413447"/>
            <a:ext cx="7547288" cy="8001144"/>
          </a:xfrm>
          <a:prstGeom prst="rect">
            <a:avLst/>
          </a:prstGeom>
        </p:spPr>
        <p:txBody>
          <a:bodyPr anchor="t" rtlCol="false" tIns="0" lIns="0" bIns="0" rIns="0">
            <a:spAutoFit/>
          </a:bodyPr>
          <a:lstStyle/>
          <a:p>
            <a:pPr algn="ctr">
              <a:lnSpc>
                <a:spcPts val="4899"/>
              </a:lnSpc>
            </a:pPr>
            <a:r>
              <a:rPr lang="en-US" sz="3499">
                <a:solidFill>
                  <a:srgbClr val="FFFFFF"/>
                </a:solidFill>
                <a:latin typeface="Glacial Indifference"/>
                <a:ea typeface="Glacial Indifference"/>
                <a:cs typeface="Glacial Indifference"/>
                <a:sym typeface="Glacial Indifference"/>
              </a:rPr>
              <a:t>A repetition structure in coding allows a set of instructions to be executed multiple times using loops, such as for and while, until a specified condition is met.</a:t>
            </a:r>
          </a:p>
          <a:p>
            <a:pPr algn="ctr">
              <a:lnSpc>
                <a:spcPts val="4899"/>
              </a:lnSpc>
              <a:spcBef>
                <a:spcPct val="0"/>
              </a:spcBef>
            </a:pPr>
            <a:r>
              <a:rPr lang="en-US" sz="3499">
                <a:solidFill>
                  <a:srgbClr val="FFFFFF"/>
                </a:solidFill>
                <a:latin typeface="Glacial Indifference"/>
                <a:ea typeface="Glacial Indifference"/>
                <a:cs typeface="Glacial Indifference"/>
                <a:sym typeface="Glacial Indifference"/>
              </a:rPr>
              <a:t>In this code here it shows a loop where unless the conditions are met certain methods will be called. For example when the event.key is == pg.KEYDOWN which means if  the user presses the key esc key then it will go back to the menu of the game and stop playing the music.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2282594">
            <a:off x="12166120" y="-1944412"/>
            <a:ext cx="2501877" cy="15546197"/>
            <a:chOff x="0" y="0"/>
            <a:chExt cx="658931" cy="4094472"/>
          </a:xfrm>
        </p:grpSpPr>
        <p:sp>
          <p:nvSpPr>
            <p:cNvPr name="Freeform 3" id="3"/>
            <p:cNvSpPr/>
            <p:nvPr/>
          </p:nvSpPr>
          <p:spPr>
            <a:xfrm flipH="false" flipV="false" rot="0">
              <a:off x="0" y="0"/>
              <a:ext cx="658931" cy="4094472"/>
            </a:xfrm>
            <a:custGeom>
              <a:avLst/>
              <a:gdLst/>
              <a:ahLst/>
              <a:cxnLst/>
              <a:rect r="r" b="b" t="t" l="l"/>
              <a:pathLst>
                <a:path h="4094472" w="658931">
                  <a:moveTo>
                    <a:pt x="0" y="0"/>
                  </a:moveTo>
                  <a:lnTo>
                    <a:pt x="658931" y="0"/>
                  </a:lnTo>
                  <a:lnTo>
                    <a:pt x="658931" y="4094472"/>
                  </a:lnTo>
                  <a:lnTo>
                    <a:pt x="0" y="4094472"/>
                  </a:lnTo>
                  <a:close/>
                </a:path>
              </a:pathLst>
            </a:custGeom>
            <a:solidFill>
              <a:srgbClr val="EB1F28">
                <a:alpha val="37647"/>
              </a:srgbClr>
            </a:solidFill>
          </p:spPr>
        </p:sp>
        <p:sp>
          <p:nvSpPr>
            <p:cNvPr name="TextBox 4" id="4"/>
            <p:cNvSpPr txBox="true"/>
            <p:nvPr/>
          </p:nvSpPr>
          <p:spPr>
            <a:xfrm>
              <a:off x="0" y="-38100"/>
              <a:ext cx="658931" cy="41325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520095">
            <a:off x="3963722" y="-4084381"/>
            <a:ext cx="2501877" cy="19317287"/>
            <a:chOff x="0" y="0"/>
            <a:chExt cx="658931" cy="5087681"/>
          </a:xfrm>
        </p:grpSpPr>
        <p:sp>
          <p:nvSpPr>
            <p:cNvPr name="Freeform 6" id="6"/>
            <p:cNvSpPr/>
            <p:nvPr/>
          </p:nvSpPr>
          <p:spPr>
            <a:xfrm flipH="false" flipV="false" rot="0">
              <a:off x="0" y="0"/>
              <a:ext cx="658931" cy="5087681"/>
            </a:xfrm>
            <a:custGeom>
              <a:avLst/>
              <a:gdLst/>
              <a:ahLst/>
              <a:cxnLst/>
              <a:rect r="r" b="b" t="t" l="l"/>
              <a:pathLst>
                <a:path h="5087681" w="658931">
                  <a:moveTo>
                    <a:pt x="0" y="0"/>
                  </a:moveTo>
                  <a:lnTo>
                    <a:pt x="658931" y="0"/>
                  </a:lnTo>
                  <a:lnTo>
                    <a:pt x="658931" y="5087681"/>
                  </a:lnTo>
                  <a:lnTo>
                    <a:pt x="0" y="5087681"/>
                  </a:lnTo>
                  <a:close/>
                </a:path>
              </a:pathLst>
            </a:custGeom>
            <a:solidFill>
              <a:srgbClr val="EB1F28">
                <a:alpha val="37647"/>
              </a:srgbClr>
            </a:solidFill>
          </p:spPr>
        </p:sp>
        <p:sp>
          <p:nvSpPr>
            <p:cNvPr name="TextBox 7" id="7"/>
            <p:cNvSpPr txBox="true"/>
            <p:nvPr/>
          </p:nvSpPr>
          <p:spPr>
            <a:xfrm>
              <a:off x="0" y="-38100"/>
              <a:ext cx="658931" cy="512578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14350" y="-5143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14350" y="771525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771525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716250" y="-514350"/>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072509" y="1629307"/>
            <a:ext cx="14142982" cy="7028387"/>
            <a:chOff x="0" y="0"/>
            <a:chExt cx="3724901" cy="1851098"/>
          </a:xfrm>
        </p:grpSpPr>
        <p:sp>
          <p:nvSpPr>
            <p:cNvPr name="Freeform 21" id="21"/>
            <p:cNvSpPr/>
            <p:nvPr/>
          </p:nvSpPr>
          <p:spPr>
            <a:xfrm flipH="false" flipV="false" rot="0">
              <a:off x="0" y="0"/>
              <a:ext cx="3724901" cy="1851098"/>
            </a:xfrm>
            <a:custGeom>
              <a:avLst/>
              <a:gdLst/>
              <a:ahLst/>
              <a:cxnLst/>
              <a:rect r="r" b="b" t="t" l="l"/>
              <a:pathLst>
                <a:path h="1851098" w="3724901">
                  <a:moveTo>
                    <a:pt x="27918" y="0"/>
                  </a:moveTo>
                  <a:lnTo>
                    <a:pt x="3696983" y="0"/>
                  </a:lnTo>
                  <a:cubicBezTo>
                    <a:pt x="3712401" y="0"/>
                    <a:pt x="3724901" y="12499"/>
                    <a:pt x="3724901" y="27918"/>
                  </a:cubicBezTo>
                  <a:lnTo>
                    <a:pt x="3724901" y="1823180"/>
                  </a:lnTo>
                  <a:cubicBezTo>
                    <a:pt x="3724901" y="1830584"/>
                    <a:pt x="3721959" y="1837685"/>
                    <a:pt x="3716724" y="1842921"/>
                  </a:cubicBezTo>
                  <a:cubicBezTo>
                    <a:pt x="3711488" y="1848156"/>
                    <a:pt x="3704387" y="1851098"/>
                    <a:pt x="3696983" y="1851098"/>
                  </a:cubicBezTo>
                  <a:lnTo>
                    <a:pt x="27918" y="1851098"/>
                  </a:lnTo>
                  <a:cubicBezTo>
                    <a:pt x="12499" y="1851098"/>
                    <a:pt x="0" y="1838599"/>
                    <a:pt x="0" y="1823180"/>
                  </a:cubicBezTo>
                  <a:lnTo>
                    <a:pt x="0" y="27918"/>
                  </a:lnTo>
                  <a:cubicBezTo>
                    <a:pt x="0" y="20513"/>
                    <a:pt x="2941" y="13412"/>
                    <a:pt x="8177" y="8177"/>
                  </a:cubicBezTo>
                  <a:cubicBezTo>
                    <a:pt x="13412" y="2941"/>
                    <a:pt x="20513" y="0"/>
                    <a:pt x="27918" y="0"/>
                  </a:cubicBezTo>
                  <a:close/>
                </a:path>
              </a:pathLst>
            </a:custGeom>
            <a:solidFill>
              <a:srgbClr val="EB1F28"/>
            </a:solidFill>
          </p:spPr>
        </p:sp>
        <p:sp>
          <p:nvSpPr>
            <p:cNvPr name="TextBox 22" id="22"/>
            <p:cNvSpPr txBox="true"/>
            <p:nvPr/>
          </p:nvSpPr>
          <p:spPr>
            <a:xfrm>
              <a:off x="0" y="-38100"/>
              <a:ext cx="3724901" cy="188919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4482509" y="7744128"/>
            <a:ext cx="11946617" cy="1827130"/>
          </a:xfrm>
          <a:custGeom>
            <a:avLst/>
            <a:gdLst/>
            <a:ahLst/>
            <a:cxnLst/>
            <a:rect r="r" b="b" t="t" l="l"/>
            <a:pathLst>
              <a:path h="1827130" w="11946617">
                <a:moveTo>
                  <a:pt x="0" y="0"/>
                </a:moveTo>
                <a:lnTo>
                  <a:pt x="11946617" y="0"/>
                </a:lnTo>
                <a:lnTo>
                  <a:pt x="11946617" y="1827130"/>
                </a:lnTo>
                <a:lnTo>
                  <a:pt x="0" y="1827130"/>
                </a:lnTo>
                <a:lnTo>
                  <a:pt x="0" y="0"/>
                </a:lnTo>
                <a:close/>
              </a:path>
            </a:pathLst>
          </a:custGeom>
          <a:blipFill>
            <a:blip r:embed="rId2"/>
            <a:stretch>
              <a:fillRect l="0" t="0" r="0" b="0"/>
            </a:stretch>
          </a:blipFill>
        </p:spPr>
      </p:sp>
      <p:sp>
        <p:nvSpPr>
          <p:cNvPr name="TextBox 24" id="24"/>
          <p:cNvSpPr txBox="true"/>
          <p:nvPr/>
        </p:nvSpPr>
        <p:spPr>
          <a:xfrm rot="0">
            <a:off x="2571750" y="1916909"/>
            <a:ext cx="5880899"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4. STRING METHODS</a:t>
            </a:r>
          </a:p>
        </p:txBody>
      </p:sp>
      <p:sp>
        <p:nvSpPr>
          <p:cNvPr name="TextBox 25" id="25"/>
          <p:cNvSpPr txBox="true"/>
          <p:nvPr/>
        </p:nvSpPr>
        <p:spPr>
          <a:xfrm rot="0">
            <a:off x="2409406" y="2663434"/>
            <a:ext cx="13469188" cy="4883932"/>
          </a:xfrm>
          <a:prstGeom prst="rect">
            <a:avLst/>
          </a:prstGeom>
        </p:spPr>
        <p:txBody>
          <a:bodyPr anchor="t" rtlCol="false" tIns="0" lIns="0" bIns="0" rIns="0">
            <a:spAutoFit/>
          </a:bodyPr>
          <a:lstStyle/>
          <a:p>
            <a:pPr algn="just">
              <a:lnSpc>
                <a:spcPts val="4822"/>
              </a:lnSpc>
            </a:pPr>
            <a:r>
              <a:rPr lang="en-US" sz="3444">
                <a:solidFill>
                  <a:srgbClr val="FFFFFF"/>
                </a:solidFill>
                <a:latin typeface="Glacial Indifference"/>
                <a:ea typeface="Glacial Indifference"/>
                <a:cs typeface="Glacial Indifference"/>
                <a:sym typeface="Glacial Indifference"/>
              </a:rPr>
              <a:t>String methods are functions that perform operations on strings.</a:t>
            </a:r>
          </a:p>
          <a:p>
            <a:pPr algn="just">
              <a:lnSpc>
                <a:spcPts val="4822"/>
              </a:lnSpc>
            </a:pPr>
            <a:r>
              <a:rPr lang="en-US" sz="3444">
                <a:solidFill>
                  <a:srgbClr val="FFFFFF"/>
                </a:solidFill>
                <a:latin typeface="Glacial Indifference"/>
                <a:ea typeface="Glacial Indifference"/>
                <a:cs typeface="Glacial Indifference"/>
                <a:sym typeface="Glacial Indifference"/>
              </a:rPr>
              <a:t>In this single line of code.  A string method is used on the variable text to split the words</a:t>
            </a:r>
          </a:p>
          <a:p>
            <a:pPr algn="just">
              <a:lnSpc>
                <a:spcPts val="4822"/>
              </a:lnSpc>
              <a:spcBef>
                <a:spcPct val="0"/>
              </a:spcBef>
            </a:pPr>
            <a:r>
              <a:rPr lang="en-US" sz="3444">
                <a:solidFill>
                  <a:srgbClr val="FFFFFF"/>
                </a:solidFill>
                <a:latin typeface="Glacial Indifference"/>
                <a:ea typeface="Glacial Indifference"/>
                <a:cs typeface="Glacial Indifference"/>
                <a:sym typeface="Glacial Indifference"/>
              </a:rPr>
              <a:t>whenever a \n is stumbled upon,  \n standing for newline which allows string to go down on the next line. This is used when giving out an introduction for each stage chosen by the player. This single line of code is responsible for moving sentences onto a new  line in the screen instead of just one line all over the screen.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157738">
            <a:off x="1455996" y="-3374148"/>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700000">
            <a:off x="14203408" y="1581487"/>
            <a:ext cx="2501877" cy="13108361"/>
            <a:chOff x="0" y="0"/>
            <a:chExt cx="658931" cy="3452408"/>
          </a:xfrm>
        </p:grpSpPr>
        <p:sp>
          <p:nvSpPr>
            <p:cNvPr name="Freeform 6" id="6"/>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7" id="7"/>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136668" y="-1122632"/>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29962" y="8135668"/>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57110" y="1290516"/>
            <a:ext cx="13742593" cy="7705967"/>
            <a:chOff x="0" y="0"/>
            <a:chExt cx="3619448" cy="2029555"/>
          </a:xfrm>
        </p:grpSpPr>
        <p:sp>
          <p:nvSpPr>
            <p:cNvPr name="Freeform 15" id="15"/>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6" id="16"/>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380226" y="2073162"/>
            <a:ext cx="13074121" cy="4480275"/>
          </a:xfrm>
          <a:prstGeom prst="rect">
            <a:avLst/>
          </a:prstGeom>
        </p:spPr>
        <p:txBody>
          <a:bodyPr anchor="t" rtlCol="false" tIns="0" lIns="0" bIns="0" rIns="0">
            <a:spAutoFit/>
          </a:bodyPr>
          <a:lstStyle/>
          <a:p>
            <a:pPr algn="just">
              <a:lnSpc>
                <a:spcPts val="4985"/>
              </a:lnSpc>
            </a:pPr>
            <a:r>
              <a:rPr lang="en-US" sz="3561">
                <a:solidFill>
                  <a:srgbClr val="FFFFFF"/>
                </a:solidFill>
                <a:latin typeface="Glacial Indifference"/>
                <a:ea typeface="Glacial Indifference"/>
                <a:cs typeface="Glacial Indifference"/>
                <a:sym typeface="Glacial Indifference"/>
              </a:rPr>
              <a:t>Text file manipulation in coding refers to reading, writing, modifying, and managing text files to store or process data.</a:t>
            </a:r>
          </a:p>
          <a:p>
            <a:pPr algn="just">
              <a:lnSpc>
                <a:spcPts val="5125"/>
              </a:lnSpc>
              <a:spcBef>
                <a:spcPct val="0"/>
              </a:spcBef>
            </a:pPr>
            <a:r>
              <a:rPr lang="en-US" sz="3661">
                <a:solidFill>
                  <a:srgbClr val="FFFFFF"/>
                </a:solidFill>
                <a:latin typeface="Glacial Indifference"/>
                <a:ea typeface="Glacial Indifference"/>
                <a:cs typeface="Glacial Indifference"/>
                <a:sym typeface="Glacial Indifference"/>
              </a:rPr>
              <a:t>The code shows that if the username input is not greater than 10 and less than 1 letters then it will open the text file players.txt, and write in a new name string in the text file. Each name is inputted into a new line. This is when you start the game and we are asked a username to proceed to the menu.</a:t>
            </a:r>
          </a:p>
        </p:txBody>
      </p:sp>
      <p:sp>
        <p:nvSpPr>
          <p:cNvPr name="Freeform 18" id="18"/>
          <p:cNvSpPr/>
          <p:nvPr/>
        </p:nvSpPr>
        <p:spPr>
          <a:xfrm flipH="false" flipV="false" rot="0">
            <a:off x="5134011" y="6736406"/>
            <a:ext cx="12125289" cy="2831984"/>
          </a:xfrm>
          <a:custGeom>
            <a:avLst/>
            <a:gdLst/>
            <a:ahLst/>
            <a:cxnLst/>
            <a:rect r="r" b="b" t="t" l="l"/>
            <a:pathLst>
              <a:path h="2831984" w="12125289">
                <a:moveTo>
                  <a:pt x="0" y="0"/>
                </a:moveTo>
                <a:lnTo>
                  <a:pt x="12125289" y="0"/>
                </a:lnTo>
                <a:lnTo>
                  <a:pt x="12125289" y="2831984"/>
                </a:lnTo>
                <a:lnTo>
                  <a:pt x="0" y="2831984"/>
                </a:lnTo>
                <a:lnTo>
                  <a:pt x="0" y="0"/>
                </a:lnTo>
                <a:close/>
              </a:path>
            </a:pathLst>
          </a:custGeom>
          <a:blipFill>
            <a:blip r:embed="rId2"/>
            <a:stretch>
              <a:fillRect l="0" t="0" r="0" b="0"/>
            </a:stretch>
          </a:blipFill>
        </p:spPr>
      </p:sp>
      <p:sp>
        <p:nvSpPr>
          <p:cNvPr name="TextBox 19" id="19"/>
          <p:cNvSpPr txBox="true"/>
          <p:nvPr/>
        </p:nvSpPr>
        <p:spPr>
          <a:xfrm rot="0">
            <a:off x="2057110" y="1214316"/>
            <a:ext cx="8572292"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5. TEXT FILE MANIPULATION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960900">
            <a:off x="7413913" y="-6897398"/>
            <a:ext cx="2501877" cy="24025965"/>
            <a:chOff x="0" y="0"/>
            <a:chExt cx="658931" cy="6327826"/>
          </a:xfrm>
        </p:grpSpPr>
        <p:sp>
          <p:nvSpPr>
            <p:cNvPr name="Freeform 3" id="3"/>
            <p:cNvSpPr/>
            <p:nvPr/>
          </p:nvSpPr>
          <p:spPr>
            <a:xfrm flipH="false" flipV="false" rot="0">
              <a:off x="0" y="0"/>
              <a:ext cx="658931" cy="6327826"/>
            </a:xfrm>
            <a:custGeom>
              <a:avLst/>
              <a:gdLst/>
              <a:ahLst/>
              <a:cxnLst/>
              <a:rect r="r" b="b" t="t" l="l"/>
              <a:pathLst>
                <a:path h="6327826" w="658931">
                  <a:moveTo>
                    <a:pt x="0" y="0"/>
                  </a:moveTo>
                  <a:lnTo>
                    <a:pt x="658931" y="0"/>
                  </a:lnTo>
                  <a:lnTo>
                    <a:pt x="658931" y="6327826"/>
                  </a:lnTo>
                  <a:lnTo>
                    <a:pt x="0" y="6327826"/>
                  </a:lnTo>
                  <a:close/>
                </a:path>
              </a:pathLst>
            </a:custGeom>
            <a:solidFill>
              <a:srgbClr val="EB1F28">
                <a:alpha val="37647"/>
              </a:srgbClr>
            </a:solidFill>
          </p:spPr>
        </p:sp>
        <p:sp>
          <p:nvSpPr>
            <p:cNvPr name="TextBox 4" id="4"/>
            <p:cNvSpPr txBox="true"/>
            <p:nvPr/>
          </p:nvSpPr>
          <p:spPr>
            <a:xfrm>
              <a:off x="0" y="-38100"/>
              <a:ext cx="658931" cy="636592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357995" y="-629847"/>
            <a:ext cx="6266132" cy="6266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29962" y="8135668"/>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25922" y="-249439"/>
            <a:ext cx="10539485" cy="10046700"/>
            <a:chOff x="0" y="0"/>
            <a:chExt cx="2775832" cy="2646044"/>
          </a:xfrm>
        </p:grpSpPr>
        <p:sp>
          <p:nvSpPr>
            <p:cNvPr name="Freeform 12" id="12"/>
            <p:cNvSpPr/>
            <p:nvPr/>
          </p:nvSpPr>
          <p:spPr>
            <a:xfrm flipH="false" flipV="false" rot="0">
              <a:off x="0" y="0"/>
              <a:ext cx="2775832" cy="2646044"/>
            </a:xfrm>
            <a:custGeom>
              <a:avLst/>
              <a:gdLst/>
              <a:ahLst/>
              <a:cxnLst/>
              <a:rect r="r" b="b" t="t" l="l"/>
              <a:pathLst>
                <a:path h="2646044" w="2775832">
                  <a:moveTo>
                    <a:pt x="37463" y="0"/>
                  </a:moveTo>
                  <a:lnTo>
                    <a:pt x="2738369" y="0"/>
                  </a:lnTo>
                  <a:cubicBezTo>
                    <a:pt x="2748305" y="0"/>
                    <a:pt x="2757833" y="3947"/>
                    <a:pt x="2764859" y="10973"/>
                  </a:cubicBezTo>
                  <a:cubicBezTo>
                    <a:pt x="2771885" y="17998"/>
                    <a:pt x="2775832" y="27527"/>
                    <a:pt x="2775832" y="37463"/>
                  </a:cubicBezTo>
                  <a:lnTo>
                    <a:pt x="2775832" y="2608582"/>
                  </a:lnTo>
                  <a:cubicBezTo>
                    <a:pt x="2775832" y="2618517"/>
                    <a:pt x="2771885" y="2628046"/>
                    <a:pt x="2764859" y="2635072"/>
                  </a:cubicBezTo>
                  <a:cubicBezTo>
                    <a:pt x="2757833" y="2642097"/>
                    <a:pt x="2748305" y="2646044"/>
                    <a:pt x="2738369" y="2646044"/>
                  </a:cubicBezTo>
                  <a:lnTo>
                    <a:pt x="37463" y="2646044"/>
                  </a:lnTo>
                  <a:cubicBezTo>
                    <a:pt x="27527" y="2646044"/>
                    <a:pt x="17998" y="2642097"/>
                    <a:pt x="10973" y="2635072"/>
                  </a:cubicBezTo>
                  <a:cubicBezTo>
                    <a:pt x="3947" y="2628046"/>
                    <a:pt x="0" y="2618517"/>
                    <a:pt x="0" y="2608582"/>
                  </a:cubicBezTo>
                  <a:lnTo>
                    <a:pt x="0" y="37463"/>
                  </a:lnTo>
                  <a:cubicBezTo>
                    <a:pt x="0" y="27527"/>
                    <a:pt x="3947" y="17998"/>
                    <a:pt x="10973" y="10973"/>
                  </a:cubicBezTo>
                  <a:cubicBezTo>
                    <a:pt x="17998" y="3947"/>
                    <a:pt x="27527" y="0"/>
                    <a:pt x="37463" y="0"/>
                  </a:cubicBezTo>
                  <a:close/>
                </a:path>
              </a:pathLst>
            </a:custGeom>
            <a:solidFill>
              <a:srgbClr val="EB1F28"/>
            </a:solidFill>
          </p:spPr>
        </p:sp>
        <p:sp>
          <p:nvSpPr>
            <p:cNvPr name="TextBox 13" id="13"/>
            <p:cNvSpPr txBox="true"/>
            <p:nvPr/>
          </p:nvSpPr>
          <p:spPr>
            <a:xfrm>
              <a:off x="0" y="-38100"/>
              <a:ext cx="2775832" cy="268414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459243" y="1904292"/>
            <a:ext cx="10065766" cy="3918004"/>
          </a:xfrm>
          <a:custGeom>
            <a:avLst/>
            <a:gdLst/>
            <a:ahLst/>
            <a:cxnLst/>
            <a:rect r="r" b="b" t="t" l="l"/>
            <a:pathLst>
              <a:path h="3918004" w="10065766">
                <a:moveTo>
                  <a:pt x="0" y="0"/>
                </a:moveTo>
                <a:lnTo>
                  <a:pt x="10065766" y="0"/>
                </a:lnTo>
                <a:lnTo>
                  <a:pt x="10065766" y="3918004"/>
                </a:lnTo>
                <a:lnTo>
                  <a:pt x="0" y="3918004"/>
                </a:lnTo>
                <a:lnTo>
                  <a:pt x="0" y="0"/>
                </a:lnTo>
                <a:close/>
              </a:path>
            </a:pathLst>
          </a:custGeom>
          <a:blipFill>
            <a:blip r:embed="rId2"/>
            <a:stretch>
              <a:fillRect l="0" t="0" r="0" b="0"/>
            </a:stretch>
          </a:blipFill>
        </p:spPr>
      </p:sp>
      <p:sp>
        <p:nvSpPr>
          <p:cNvPr name="Freeform 15" id="15"/>
          <p:cNvSpPr/>
          <p:nvPr/>
        </p:nvSpPr>
        <p:spPr>
          <a:xfrm flipH="false" flipV="false" rot="0">
            <a:off x="7459243" y="6070430"/>
            <a:ext cx="10031818" cy="3343939"/>
          </a:xfrm>
          <a:custGeom>
            <a:avLst/>
            <a:gdLst/>
            <a:ahLst/>
            <a:cxnLst/>
            <a:rect r="r" b="b" t="t" l="l"/>
            <a:pathLst>
              <a:path h="3343939" w="10031818">
                <a:moveTo>
                  <a:pt x="0" y="0"/>
                </a:moveTo>
                <a:lnTo>
                  <a:pt x="10031818" y="0"/>
                </a:lnTo>
                <a:lnTo>
                  <a:pt x="10031818" y="3343939"/>
                </a:lnTo>
                <a:lnTo>
                  <a:pt x="0" y="3343939"/>
                </a:lnTo>
                <a:lnTo>
                  <a:pt x="0" y="0"/>
                </a:lnTo>
                <a:close/>
              </a:path>
            </a:pathLst>
          </a:custGeom>
          <a:blipFill>
            <a:blip r:embed="rId3"/>
            <a:stretch>
              <a:fillRect l="0" t="0" r="0" b="0"/>
            </a:stretch>
          </a:blipFill>
        </p:spPr>
      </p:sp>
      <p:sp>
        <p:nvSpPr>
          <p:cNvPr name="TextBox 16" id="16"/>
          <p:cNvSpPr txBox="true"/>
          <p:nvPr/>
        </p:nvSpPr>
        <p:spPr>
          <a:xfrm rot="0">
            <a:off x="2760057" y="325042"/>
            <a:ext cx="7132198" cy="1331116"/>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6. LIST AND DICTIONARIES</a:t>
            </a:r>
          </a:p>
        </p:txBody>
      </p:sp>
      <p:sp>
        <p:nvSpPr>
          <p:cNvPr name="TextBox 17" id="17"/>
          <p:cNvSpPr txBox="true"/>
          <p:nvPr/>
        </p:nvSpPr>
        <p:spPr>
          <a:xfrm rot="0">
            <a:off x="1897526" y="2020166"/>
            <a:ext cx="5251972" cy="7156040"/>
          </a:xfrm>
          <a:prstGeom prst="rect">
            <a:avLst/>
          </a:prstGeom>
        </p:spPr>
        <p:txBody>
          <a:bodyPr anchor="t" rtlCol="false" tIns="0" lIns="0" bIns="0" rIns="0">
            <a:spAutoFit/>
          </a:bodyPr>
          <a:lstStyle/>
          <a:p>
            <a:pPr algn="ctr">
              <a:lnSpc>
                <a:spcPts val="4402"/>
              </a:lnSpc>
            </a:pPr>
            <a:r>
              <a:rPr lang="en-US" sz="3144">
                <a:solidFill>
                  <a:srgbClr val="FFFFFF"/>
                </a:solidFill>
                <a:latin typeface="Glacial Indifference"/>
                <a:ea typeface="Glacial Indifference"/>
                <a:cs typeface="Glacial Indifference"/>
                <a:sym typeface="Glacial Indifference"/>
              </a:rPr>
              <a:t>Lists store ordered items, while dictionaries store key-value pairs for quick lookups.</a:t>
            </a:r>
          </a:p>
          <a:p>
            <a:pPr algn="ctr">
              <a:lnSpc>
                <a:spcPts val="4402"/>
              </a:lnSpc>
            </a:pPr>
            <a:r>
              <a:rPr lang="en-US" sz="3144">
                <a:solidFill>
                  <a:srgbClr val="FFFFFF"/>
                </a:solidFill>
                <a:latin typeface="Glacial Indifference"/>
                <a:ea typeface="Glacial Indifference"/>
                <a:cs typeface="Glacial Indifference"/>
                <a:sym typeface="Glacial Indifference"/>
              </a:rPr>
              <a:t>Top is the tutorial word dictionary.</a:t>
            </a:r>
          </a:p>
          <a:p>
            <a:pPr algn="ctr">
              <a:lnSpc>
                <a:spcPts val="4402"/>
              </a:lnSpc>
            </a:pPr>
            <a:r>
              <a:rPr lang="en-US" sz="3144">
                <a:solidFill>
                  <a:srgbClr val="FFFFFF"/>
                </a:solidFill>
                <a:latin typeface="Glacial Indifference"/>
                <a:ea typeface="Glacial Indifference"/>
                <a:cs typeface="Glacial Indifference"/>
                <a:sym typeface="Glacial Indifference"/>
              </a:rPr>
              <a:t>That is used to store the words that are the gonna fall from above during gameplay.</a:t>
            </a:r>
          </a:p>
          <a:p>
            <a:pPr algn="ctr">
              <a:lnSpc>
                <a:spcPts val="4402"/>
              </a:lnSpc>
              <a:spcBef>
                <a:spcPct val="0"/>
              </a:spcBef>
            </a:pPr>
            <a:r>
              <a:rPr lang="en-US" sz="3144">
                <a:solidFill>
                  <a:srgbClr val="FFFFFF"/>
                </a:solidFill>
                <a:latin typeface="Glacial Indifference"/>
                <a:ea typeface="Glacial Indifference"/>
                <a:cs typeface="Glacial Indifference"/>
                <a:sym typeface="Glacial Indifference"/>
              </a:rPr>
              <a:t>Below is responsible for accessing said dictionary and turn into a list for the function responsible for adding words on screen during gameplay.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09745">
            <a:off x="194383" y="-1678136"/>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4350" y="-51435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14350" y="77152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9745">
            <a:off x="15577563" y="-1333474"/>
            <a:ext cx="2501877" cy="13108361"/>
            <a:chOff x="0" y="0"/>
            <a:chExt cx="658931" cy="3452408"/>
          </a:xfrm>
        </p:grpSpPr>
        <p:sp>
          <p:nvSpPr>
            <p:cNvPr name="Freeform 12" id="12"/>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13" id="13"/>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771525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716250" y="-514350"/>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072509" y="1629307"/>
            <a:ext cx="14142982" cy="7028387"/>
            <a:chOff x="0" y="0"/>
            <a:chExt cx="3724901" cy="1851098"/>
          </a:xfrm>
        </p:grpSpPr>
        <p:sp>
          <p:nvSpPr>
            <p:cNvPr name="Freeform 21" id="21"/>
            <p:cNvSpPr/>
            <p:nvPr/>
          </p:nvSpPr>
          <p:spPr>
            <a:xfrm flipH="false" flipV="false" rot="0">
              <a:off x="0" y="0"/>
              <a:ext cx="3724901" cy="1851098"/>
            </a:xfrm>
            <a:custGeom>
              <a:avLst/>
              <a:gdLst/>
              <a:ahLst/>
              <a:cxnLst/>
              <a:rect r="r" b="b" t="t" l="l"/>
              <a:pathLst>
                <a:path h="1851098" w="3724901">
                  <a:moveTo>
                    <a:pt x="27918" y="0"/>
                  </a:moveTo>
                  <a:lnTo>
                    <a:pt x="3696983" y="0"/>
                  </a:lnTo>
                  <a:cubicBezTo>
                    <a:pt x="3712401" y="0"/>
                    <a:pt x="3724901" y="12499"/>
                    <a:pt x="3724901" y="27918"/>
                  </a:cubicBezTo>
                  <a:lnTo>
                    <a:pt x="3724901" y="1823180"/>
                  </a:lnTo>
                  <a:cubicBezTo>
                    <a:pt x="3724901" y="1830584"/>
                    <a:pt x="3721959" y="1837685"/>
                    <a:pt x="3716724" y="1842921"/>
                  </a:cubicBezTo>
                  <a:cubicBezTo>
                    <a:pt x="3711488" y="1848156"/>
                    <a:pt x="3704387" y="1851098"/>
                    <a:pt x="3696983" y="1851098"/>
                  </a:cubicBezTo>
                  <a:lnTo>
                    <a:pt x="27918" y="1851098"/>
                  </a:lnTo>
                  <a:cubicBezTo>
                    <a:pt x="12499" y="1851098"/>
                    <a:pt x="0" y="1838599"/>
                    <a:pt x="0" y="1823180"/>
                  </a:cubicBezTo>
                  <a:lnTo>
                    <a:pt x="0" y="27918"/>
                  </a:lnTo>
                  <a:cubicBezTo>
                    <a:pt x="0" y="20513"/>
                    <a:pt x="2941" y="13412"/>
                    <a:pt x="8177" y="8177"/>
                  </a:cubicBezTo>
                  <a:cubicBezTo>
                    <a:pt x="13412" y="2941"/>
                    <a:pt x="20513" y="0"/>
                    <a:pt x="27918" y="0"/>
                  </a:cubicBezTo>
                  <a:close/>
                </a:path>
              </a:pathLst>
            </a:custGeom>
            <a:solidFill>
              <a:srgbClr val="EB1F28"/>
            </a:solidFill>
          </p:spPr>
        </p:sp>
        <p:sp>
          <p:nvSpPr>
            <p:cNvPr name="TextBox 22" id="22"/>
            <p:cNvSpPr txBox="true"/>
            <p:nvPr/>
          </p:nvSpPr>
          <p:spPr>
            <a:xfrm>
              <a:off x="0" y="-38100"/>
              <a:ext cx="3724901" cy="188919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2396895" y="6060167"/>
            <a:ext cx="13458811" cy="3198133"/>
          </a:xfrm>
          <a:custGeom>
            <a:avLst/>
            <a:gdLst/>
            <a:ahLst/>
            <a:cxnLst/>
            <a:rect r="r" b="b" t="t" l="l"/>
            <a:pathLst>
              <a:path h="3198133" w="13458811">
                <a:moveTo>
                  <a:pt x="0" y="0"/>
                </a:moveTo>
                <a:lnTo>
                  <a:pt x="13458811" y="0"/>
                </a:lnTo>
                <a:lnTo>
                  <a:pt x="13458811" y="3198133"/>
                </a:lnTo>
                <a:lnTo>
                  <a:pt x="0" y="3198133"/>
                </a:lnTo>
                <a:lnTo>
                  <a:pt x="0" y="0"/>
                </a:lnTo>
                <a:close/>
              </a:path>
            </a:pathLst>
          </a:custGeom>
          <a:blipFill>
            <a:blip r:embed="rId2"/>
            <a:stretch>
              <a:fillRect l="0" t="0" r="0" b="0"/>
            </a:stretch>
          </a:blipFill>
        </p:spPr>
      </p:sp>
      <p:sp>
        <p:nvSpPr>
          <p:cNvPr name="TextBox 24" id="24"/>
          <p:cNvSpPr txBox="true"/>
          <p:nvPr/>
        </p:nvSpPr>
        <p:spPr>
          <a:xfrm rot="0">
            <a:off x="2247062" y="1723739"/>
            <a:ext cx="4454680" cy="654841"/>
          </a:xfrm>
          <a:prstGeom prst="rect">
            <a:avLst/>
          </a:prstGeom>
        </p:spPr>
        <p:txBody>
          <a:bodyPr anchor="t" rtlCol="false" tIns="0" lIns="0" bIns="0" rIns="0">
            <a:spAutoFit/>
          </a:bodyPr>
          <a:lstStyle/>
          <a:p>
            <a:pPr algn="ctr">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7. FUNCTIONS</a:t>
            </a:r>
          </a:p>
        </p:txBody>
      </p:sp>
      <p:sp>
        <p:nvSpPr>
          <p:cNvPr name="TextBox 25" id="25"/>
          <p:cNvSpPr txBox="true"/>
          <p:nvPr/>
        </p:nvSpPr>
        <p:spPr>
          <a:xfrm rot="0">
            <a:off x="2247062" y="2302380"/>
            <a:ext cx="13758476" cy="3757787"/>
          </a:xfrm>
          <a:prstGeom prst="rect">
            <a:avLst/>
          </a:prstGeom>
        </p:spPr>
        <p:txBody>
          <a:bodyPr anchor="t" rtlCol="false" tIns="0" lIns="0" bIns="0" rIns="0">
            <a:spAutoFit/>
          </a:bodyPr>
          <a:lstStyle/>
          <a:p>
            <a:pPr algn="just">
              <a:lnSpc>
                <a:spcPts val="4977"/>
              </a:lnSpc>
            </a:pPr>
            <a:r>
              <a:rPr lang="en-US" sz="3555">
                <a:solidFill>
                  <a:srgbClr val="FFFFFF"/>
                </a:solidFill>
                <a:latin typeface="Glacial Indifference"/>
                <a:ea typeface="Glacial Indifference"/>
                <a:cs typeface="Glacial Indifference"/>
                <a:sym typeface="Glacial Indifference"/>
              </a:rPr>
              <a:t>Functions are reusable blocks of code that perform specific tasks when called. Recall back the decision structure from earlier. This is familiar right? </a:t>
            </a:r>
          </a:p>
          <a:p>
            <a:pPr algn="just">
              <a:lnSpc>
                <a:spcPts val="4977"/>
              </a:lnSpc>
              <a:spcBef>
                <a:spcPct val="0"/>
              </a:spcBef>
            </a:pPr>
            <a:r>
              <a:rPr lang="en-US" sz="3555">
                <a:solidFill>
                  <a:srgbClr val="FFFFFF"/>
                </a:solidFill>
                <a:latin typeface="Glacial Indifference"/>
                <a:ea typeface="Glacial Indifference"/>
                <a:cs typeface="Glacial Indifference"/>
                <a:sym typeface="Glacial Indifference"/>
              </a:rPr>
              <a:t>This was the function called upon when the player gets 0 hitpoints and loses the game. To display a window screen with the text GAME OVER.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561329">
            <a:off x="6243158" y="-7624709"/>
            <a:ext cx="3086100" cy="22584588"/>
            <a:chOff x="0" y="0"/>
            <a:chExt cx="812800" cy="5948204"/>
          </a:xfrm>
        </p:grpSpPr>
        <p:sp>
          <p:nvSpPr>
            <p:cNvPr name="Freeform 3" id="3"/>
            <p:cNvSpPr/>
            <p:nvPr/>
          </p:nvSpPr>
          <p:spPr>
            <a:xfrm flipH="false" flipV="false" rot="0">
              <a:off x="0" y="0"/>
              <a:ext cx="812800" cy="5948204"/>
            </a:xfrm>
            <a:custGeom>
              <a:avLst/>
              <a:gdLst/>
              <a:ahLst/>
              <a:cxnLst/>
              <a:rect r="r" b="b" t="t" l="l"/>
              <a:pathLst>
                <a:path h="5948204" w="812800">
                  <a:moveTo>
                    <a:pt x="0" y="0"/>
                  </a:moveTo>
                  <a:lnTo>
                    <a:pt x="812800" y="0"/>
                  </a:lnTo>
                  <a:lnTo>
                    <a:pt x="812800" y="5948204"/>
                  </a:lnTo>
                  <a:lnTo>
                    <a:pt x="0" y="5948204"/>
                  </a:lnTo>
                  <a:close/>
                </a:path>
              </a:pathLst>
            </a:custGeom>
            <a:solidFill>
              <a:srgbClr val="EB1F28">
                <a:alpha val="37647"/>
              </a:srgbClr>
            </a:solidFill>
          </p:spPr>
        </p:sp>
        <p:sp>
          <p:nvSpPr>
            <p:cNvPr name="TextBox 4" id="4"/>
            <p:cNvSpPr txBox="true"/>
            <p:nvPr/>
          </p:nvSpPr>
          <p:spPr>
            <a:xfrm>
              <a:off x="0" y="-38100"/>
              <a:ext cx="812800" cy="598630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136668" y="-1122632"/>
            <a:ext cx="4302665" cy="43026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29962" y="8135668"/>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57110" y="1290516"/>
            <a:ext cx="13742593" cy="7705967"/>
            <a:chOff x="0" y="0"/>
            <a:chExt cx="3619448" cy="2029555"/>
          </a:xfrm>
        </p:grpSpPr>
        <p:sp>
          <p:nvSpPr>
            <p:cNvPr name="Freeform 12" id="12"/>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3" id="13"/>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396936" y="5463740"/>
            <a:ext cx="10124897" cy="4110653"/>
          </a:xfrm>
          <a:custGeom>
            <a:avLst/>
            <a:gdLst/>
            <a:ahLst/>
            <a:cxnLst/>
            <a:rect r="r" b="b" t="t" l="l"/>
            <a:pathLst>
              <a:path h="4110653" w="10124897">
                <a:moveTo>
                  <a:pt x="0" y="0"/>
                </a:moveTo>
                <a:lnTo>
                  <a:pt x="10124897" y="0"/>
                </a:lnTo>
                <a:lnTo>
                  <a:pt x="10124897" y="4110653"/>
                </a:lnTo>
                <a:lnTo>
                  <a:pt x="0" y="4110653"/>
                </a:lnTo>
                <a:lnTo>
                  <a:pt x="0" y="0"/>
                </a:lnTo>
                <a:close/>
              </a:path>
            </a:pathLst>
          </a:custGeom>
          <a:blipFill>
            <a:blip r:embed="rId2"/>
            <a:stretch>
              <a:fillRect l="0" t="0" r="0" b="0"/>
            </a:stretch>
          </a:blipFill>
        </p:spPr>
      </p:sp>
      <p:sp>
        <p:nvSpPr>
          <p:cNvPr name="Freeform 15" id="15"/>
          <p:cNvSpPr/>
          <p:nvPr/>
        </p:nvSpPr>
        <p:spPr>
          <a:xfrm flipH="false" flipV="false" rot="0">
            <a:off x="1165946" y="5939953"/>
            <a:ext cx="6082748" cy="4114800"/>
          </a:xfrm>
          <a:custGeom>
            <a:avLst/>
            <a:gdLst/>
            <a:ahLst/>
            <a:cxnLst/>
            <a:rect r="r" b="b" t="t" l="l"/>
            <a:pathLst>
              <a:path h="4114800" w="6082748">
                <a:moveTo>
                  <a:pt x="0" y="0"/>
                </a:moveTo>
                <a:lnTo>
                  <a:pt x="6082748" y="0"/>
                </a:lnTo>
                <a:lnTo>
                  <a:pt x="6082748" y="4114800"/>
                </a:lnTo>
                <a:lnTo>
                  <a:pt x="0" y="4114800"/>
                </a:lnTo>
                <a:lnTo>
                  <a:pt x="0" y="0"/>
                </a:lnTo>
                <a:close/>
              </a:path>
            </a:pathLst>
          </a:custGeom>
          <a:blipFill>
            <a:blip r:embed="rId3"/>
            <a:stretch>
              <a:fillRect l="0" t="0" r="0" b="0"/>
            </a:stretch>
          </a:blipFill>
        </p:spPr>
      </p:sp>
      <p:sp>
        <p:nvSpPr>
          <p:cNvPr name="TextBox 16" id="16"/>
          <p:cNvSpPr txBox="true"/>
          <p:nvPr/>
        </p:nvSpPr>
        <p:spPr>
          <a:xfrm rot="0">
            <a:off x="2218668" y="1930203"/>
            <a:ext cx="13419477" cy="4409023"/>
          </a:xfrm>
          <a:prstGeom prst="rect">
            <a:avLst/>
          </a:prstGeom>
        </p:spPr>
        <p:txBody>
          <a:bodyPr anchor="t" rtlCol="false" tIns="0" lIns="0" bIns="0" rIns="0">
            <a:spAutoFit/>
          </a:bodyPr>
          <a:lstStyle/>
          <a:p>
            <a:pPr algn="just">
              <a:lnSpc>
                <a:spcPts val="4985"/>
              </a:lnSpc>
            </a:pPr>
            <a:r>
              <a:rPr lang="en-US" sz="3561">
                <a:solidFill>
                  <a:srgbClr val="FFFFFF"/>
                </a:solidFill>
                <a:latin typeface="Glacial Indifference"/>
                <a:ea typeface="Glacial Indifference"/>
                <a:cs typeface="Glacial Indifference"/>
                <a:sym typeface="Glacial Indifference"/>
              </a:rPr>
              <a:t>Program modularization is the process of breaking a program into smaller, independent modules to improve organization, readability, and reusability. Shown below are the code responsbible for importing the necessary modules when starting the game. To the left are the python modules . Some modules are built in and installed in python such as pygame.</a:t>
            </a:r>
          </a:p>
          <a:p>
            <a:pPr algn="just">
              <a:lnSpc>
                <a:spcPts val="4985"/>
              </a:lnSpc>
              <a:spcBef>
                <a:spcPct val="0"/>
              </a:spcBef>
            </a:pPr>
          </a:p>
        </p:txBody>
      </p:sp>
      <p:sp>
        <p:nvSpPr>
          <p:cNvPr name="TextBox 17" id="17"/>
          <p:cNvSpPr txBox="true"/>
          <p:nvPr/>
        </p:nvSpPr>
        <p:spPr>
          <a:xfrm rot="0">
            <a:off x="2057110" y="1351562"/>
            <a:ext cx="9282382"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8. PROGRAM MODULARIZATION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415452">
            <a:off x="13360285" y="-4679198"/>
            <a:ext cx="3086100" cy="21157220"/>
            <a:chOff x="0" y="0"/>
            <a:chExt cx="812800" cy="5572272"/>
          </a:xfrm>
        </p:grpSpPr>
        <p:sp>
          <p:nvSpPr>
            <p:cNvPr name="Freeform 3" id="3"/>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4" id="4"/>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357995" y="-629847"/>
            <a:ext cx="6266132" cy="6266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29962" y="8135668"/>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91395" y="-380274"/>
            <a:ext cx="9869521" cy="9984857"/>
            <a:chOff x="0" y="0"/>
            <a:chExt cx="2599380" cy="2629757"/>
          </a:xfrm>
        </p:grpSpPr>
        <p:sp>
          <p:nvSpPr>
            <p:cNvPr name="Freeform 12" id="12"/>
            <p:cNvSpPr/>
            <p:nvPr/>
          </p:nvSpPr>
          <p:spPr>
            <a:xfrm flipH="false" flipV="false" rot="0">
              <a:off x="0" y="0"/>
              <a:ext cx="2599380" cy="2629757"/>
            </a:xfrm>
            <a:custGeom>
              <a:avLst/>
              <a:gdLst/>
              <a:ahLst/>
              <a:cxnLst/>
              <a:rect r="r" b="b" t="t" l="l"/>
              <a:pathLst>
                <a:path h="2629757" w="2599380">
                  <a:moveTo>
                    <a:pt x="40006" y="0"/>
                  </a:moveTo>
                  <a:lnTo>
                    <a:pt x="2559374" y="0"/>
                  </a:lnTo>
                  <a:cubicBezTo>
                    <a:pt x="2581469" y="0"/>
                    <a:pt x="2599380" y="17911"/>
                    <a:pt x="2599380" y="40006"/>
                  </a:cubicBezTo>
                  <a:lnTo>
                    <a:pt x="2599380" y="2589751"/>
                  </a:lnTo>
                  <a:cubicBezTo>
                    <a:pt x="2599380" y="2600361"/>
                    <a:pt x="2595165" y="2610537"/>
                    <a:pt x="2587663" y="2618039"/>
                  </a:cubicBezTo>
                  <a:cubicBezTo>
                    <a:pt x="2580160" y="2625542"/>
                    <a:pt x="2569985" y="2629757"/>
                    <a:pt x="2559374" y="2629757"/>
                  </a:cubicBezTo>
                  <a:lnTo>
                    <a:pt x="40006" y="2629757"/>
                  </a:lnTo>
                  <a:cubicBezTo>
                    <a:pt x="17911" y="2629757"/>
                    <a:pt x="0" y="2611845"/>
                    <a:pt x="0" y="2589751"/>
                  </a:cubicBezTo>
                  <a:lnTo>
                    <a:pt x="0" y="40006"/>
                  </a:lnTo>
                  <a:cubicBezTo>
                    <a:pt x="0" y="29396"/>
                    <a:pt x="4215" y="19220"/>
                    <a:pt x="11717" y="11717"/>
                  </a:cubicBezTo>
                  <a:cubicBezTo>
                    <a:pt x="19220" y="4215"/>
                    <a:pt x="29396" y="0"/>
                    <a:pt x="40006" y="0"/>
                  </a:cubicBezTo>
                  <a:close/>
                </a:path>
              </a:pathLst>
            </a:custGeom>
            <a:solidFill>
              <a:srgbClr val="EB1F28"/>
            </a:solidFill>
          </p:spPr>
        </p:sp>
        <p:sp>
          <p:nvSpPr>
            <p:cNvPr name="TextBox 13" id="13"/>
            <p:cNvSpPr txBox="true"/>
            <p:nvPr/>
          </p:nvSpPr>
          <p:spPr>
            <a:xfrm>
              <a:off x="0" y="-38100"/>
              <a:ext cx="2599380" cy="2667857"/>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144000" y="2503220"/>
            <a:ext cx="8857937" cy="5382875"/>
          </a:xfrm>
          <a:custGeom>
            <a:avLst/>
            <a:gdLst/>
            <a:ahLst/>
            <a:cxnLst/>
            <a:rect r="r" b="b" t="t" l="l"/>
            <a:pathLst>
              <a:path h="5382875" w="8857937">
                <a:moveTo>
                  <a:pt x="0" y="0"/>
                </a:moveTo>
                <a:lnTo>
                  <a:pt x="8857937" y="0"/>
                </a:lnTo>
                <a:lnTo>
                  <a:pt x="8857937" y="5382874"/>
                </a:lnTo>
                <a:lnTo>
                  <a:pt x="0" y="5382874"/>
                </a:lnTo>
                <a:lnTo>
                  <a:pt x="0" y="0"/>
                </a:lnTo>
                <a:close/>
              </a:path>
            </a:pathLst>
          </a:custGeom>
          <a:blipFill>
            <a:blip r:embed="rId2"/>
            <a:stretch>
              <a:fillRect l="0" t="0" r="-38079" b="0"/>
            </a:stretch>
          </a:blipFill>
        </p:spPr>
      </p:sp>
      <p:sp>
        <p:nvSpPr>
          <p:cNvPr name="TextBox 15" id="15"/>
          <p:cNvSpPr txBox="true"/>
          <p:nvPr/>
        </p:nvSpPr>
        <p:spPr>
          <a:xfrm rot="0">
            <a:off x="2760057" y="325042"/>
            <a:ext cx="7132198" cy="1331116"/>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9. SIMPLE GRAPHICS AND IMAGE PROCESSING</a:t>
            </a:r>
          </a:p>
        </p:txBody>
      </p:sp>
      <p:sp>
        <p:nvSpPr>
          <p:cNvPr name="TextBox 16" id="16"/>
          <p:cNvSpPr txBox="true"/>
          <p:nvPr/>
        </p:nvSpPr>
        <p:spPr>
          <a:xfrm rot="0">
            <a:off x="1916864" y="1720172"/>
            <a:ext cx="7018795" cy="7756027"/>
          </a:xfrm>
          <a:prstGeom prst="rect">
            <a:avLst/>
          </a:prstGeom>
        </p:spPr>
        <p:txBody>
          <a:bodyPr anchor="t" rtlCol="false" tIns="0" lIns="0" bIns="0" rIns="0">
            <a:spAutoFit/>
          </a:bodyPr>
          <a:lstStyle/>
          <a:p>
            <a:pPr algn="ctr">
              <a:lnSpc>
                <a:spcPts val="5102"/>
              </a:lnSpc>
            </a:pPr>
            <a:r>
              <a:rPr lang="en-US" sz="3644">
                <a:solidFill>
                  <a:srgbClr val="FFFFFF"/>
                </a:solidFill>
                <a:latin typeface="Glacial Indifference"/>
                <a:ea typeface="Glacial Indifference"/>
                <a:cs typeface="Glacial Indifference"/>
                <a:sym typeface="Glacial Indifference"/>
              </a:rPr>
              <a:t>Simple graphics and image processing involve creating, modifying, and displaying images using basic operations like drawing shapes, applying filters, and transforming pixels.</a:t>
            </a:r>
          </a:p>
          <a:p>
            <a:pPr algn="ctr">
              <a:lnSpc>
                <a:spcPts val="5102"/>
              </a:lnSpc>
              <a:spcBef>
                <a:spcPct val="0"/>
              </a:spcBef>
            </a:pPr>
            <a:r>
              <a:rPr lang="en-US" sz="3644">
                <a:solidFill>
                  <a:srgbClr val="FFFFFF"/>
                </a:solidFill>
                <a:latin typeface="Glacial Indifference"/>
                <a:ea typeface="Glacial Indifference"/>
                <a:cs typeface="Glacial Indifference"/>
                <a:sym typeface="Glacial Indifference"/>
              </a:rPr>
              <a:t>Shown below is the code responsible for having an image process and modified. This is used to display the main menu image to be wavy and have colors shift from 1 hue to another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64813">
            <a:off x="16573991" y="-3409969"/>
            <a:ext cx="2278127" cy="21157220"/>
            <a:chOff x="0" y="0"/>
            <a:chExt cx="600001" cy="5572272"/>
          </a:xfrm>
        </p:grpSpPr>
        <p:sp>
          <p:nvSpPr>
            <p:cNvPr name="Freeform 3" id="3"/>
            <p:cNvSpPr/>
            <p:nvPr/>
          </p:nvSpPr>
          <p:spPr>
            <a:xfrm flipH="false" flipV="false" rot="0">
              <a:off x="0" y="0"/>
              <a:ext cx="600001" cy="5572272"/>
            </a:xfrm>
            <a:custGeom>
              <a:avLst/>
              <a:gdLst/>
              <a:ahLst/>
              <a:cxnLst/>
              <a:rect r="r" b="b" t="t" l="l"/>
              <a:pathLst>
                <a:path h="5572272" w="600001">
                  <a:moveTo>
                    <a:pt x="0" y="0"/>
                  </a:moveTo>
                  <a:lnTo>
                    <a:pt x="600001" y="0"/>
                  </a:lnTo>
                  <a:lnTo>
                    <a:pt x="600001" y="5572272"/>
                  </a:lnTo>
                  <a:lnTo>
                    <a:pt x="0" y="5572272"/>
                  </a:lnTo>
                  <a:close/>
                </a:path>
              </a:pathLst>
            </a:custGeom>
            <a:solidFill>
              <a:srgbClr val="EB1F28">
                <a:alpha val="37647"/>
              </a:srgbClr>
            </a:solidFill>
          </p:spPr>
        </p:sp>
        <p:sp>
          <p:nvSpPr>
            <p:cNvPr name="TextBox 4" id="4"/>
            <p:cNvSpPr txBox="true"/>
            <p:nvPr/>
          </p:nvSpPr>
          <p:spPr>
            <a:xfrm>
              <a:off x="0" y="-38100"/>
              <a:ext cx="600001"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2256">
            <a:off x="-1035045" y="-3611679"/>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2" id="12"/>
          <p:cNvSpPr/>
          <p:nvPr/>
        </p:nvSpPr>
        <p:spPr>
          <a:xfrm>
            <a:off x="15751073" y="1637810"/>
            <a:ext cx="0" cy="6492240"/>
          </a:xfrm>
          <a:prstGeom prst="line">
            <a:avLst/>
          </a:prstGeom>
          <a:ln cap="flat" w="314325">
            <a:solidFill>
              <a:srgbClr val="FEFDFD"/>
            </a:solidFill>
            <a:prstDash val="solid"/>
            <a:headEnd type="none" len="sm" w="sm"/>
            <a:tailEnd type="none" len="sm" w="sm"/>
          </a:ln>
        </p:spPr>
      </p:sp>
      <p:pic>
        <p:nvPicPr>
          <p:cNvPr name="Picture 13" id="1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567" t="0" r="567" b="0"/>
          <a:stretch>
            <a:fillRect/>
          </a:stretch>
        </p:blipFill>
        <p:spPr>
          <a:xfrm flipH="false" flipV="false" rot="0">
            <a:off x="4077044" y="1821399"/>
            <a:ext cx="10937611" cy="6125062"/>
          </a:xfrm>
          <a:prstGeom prst="rect">
            <a:avLst/>
          </a:prstGeom>
        </p:spPr>
      </p:pic>
      <p:sp>
        <p:nvSpPr>
          <p:cNvPr name="TextBox 14" id="14"/>
          <p:cNvSpPr txBox="true"/>
          <p:nvPr/>
        </p:nvSpPr>
        <p:spPr>
          <a:xfrm rot="0">
            <a:off x="1029481" y="179269"/>
            <a:ext cx="16229819" cy="598326"/>
          </a:xfrm>
          <a:prstGeom prst="rect">
            <a:avLst/>
          </a:prstGeom>
        </p:spPr>
        <p:txBody>
          <a:bodyPr anchor="t" rtlCol="false" tIns="0" lIns="0" bIns="0" rIns="0">
            <a:spAutoFit/>
          </a:bodyPr>
          <a:lstStyle/>
          <a:p>
            <a:pPr algn="ctr" marL="0" indent="0" lvl="0">
              <a:lnSpc>
                <a:spcPts val="4821"/>
              </a:lnSpc>
              <a:spcBef>
                <a:spcPct val="0"/>
              </a:spcBef>
            </a:pPr>
            <a:r>
              <a:rPr lang="en-US" b="true" sz="3443" i="true">
                <a:solidFill>
                  <a:srgbClr val="EB1F28"/>
                </a:solidFill>
                <a:latin typeface="DejaVu Sans Bold Italics"/>
                <a:ea typeface="DejaVu Sans Bold Italics"/>
                <a:cs typeface="DejaVu Sans Bold Italics"/>
                <a:sym typeface="DejaVu Sans Bold Italics"/>
              </a:rPr>
              <a:t>IMAGE PROCESSING AND SIMPLE GRAPHICS GAME SAMPLE</a:t>
            </a:r>
          </a:p>
        </p:txBody>
      </p:sp>
      <p:sp>
        <p:nvSpPr>
          <p:cNvPr name="TextBox 15" id="15"/>
          <p:cNvSpPr txBox="true"/>
          <p:nvPr/>
        </p:nvSpPr>
        <p:spPr>
          <a:xfrm rot="0">
            <a:off x="2716937" y="8912161"/>
            <a:ext cx="13657825" cy="1097821"/>
          </a:xfrm>
          <a:prstGeom prst="rect">
            <a:avLst/>
          </a:prstGeom>
        </p:spPr>
        <p:txBody>
          <a:bodyPr anchor="t" rtlCol="false" tIns="0" lIns="0" bIns="0" rIns="0">
            <a:spAutoFit/>
          </a:bodyPr>
          <a:lstStyle/>
          <a:p>
            <a:pPr algn="ctr">
              <a:lnSpc>
                <a:spcPts val="4402"/>
              </a:lnSpc>
              <a:spcBef>
                <a:spcPct val="0"/>
              </a:spcBef>
            </a:pPr>
            <a:r>
              <a:rPr lang="en-US" sz="3144">
                <a:solidFill>
                  <a:srgbClr val="FFFFFF"/>
                </a:solidFill>
                <a:latin typeface="Glacial Indifference"/>
                <a:ea typeface="Glacial Indifference"/>
                <a:cs typeface="Glacial Indifference"/>
                <a:sym typeface="Glacial Indifference"/>
              </a:rPr>
              <a:t>And as you will see, there is a simple graphic of logo shown onscreen drawn by pygame</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18.xml><?xml version="1.0" encoding="utf-8"?>
<p:sld xmlns:p="http://schemas.openxmlformats.org/presentationml/2006/main" xmlns:a="http://schemas.openxmlformats.org/drawingml/2006/main">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5566104">
            <a:off x="6943171" y="-10043543"/>
            <a:ext cx="2674199" cy="23345699"/>
            <a:chOff x="0" y="0"/>
            <a:chExt cx="638292" cy="5572272"/>
          </a:xfrm>
        </p:grpSpPr>
        <p:sp>
          <p:nvSpPr>
            <p:cNvPr name="Freeform 3" id="3"/>
            <p:cNvSpPr/>
            <p:nvPr/>
          </p:nvSpPr>
          <p:spPr>
            <a:xfrm flipH="false" flipV="false" rot="0">
              <a:off x="0" y="0"/>
              <a:ext cx="638292" cy="5572272"/>
            </a:xfrm>
            <a:custGeom>
              <a:avLst/>
              <a:gdLst/>
              <a:ahLst/>
              <a:cxnLst/>
              <a:rect r="r" b="b" t="t" l="l"/>
              <a:pathLst>
                <a:path h="5572272" w="638292">
                  <a:moveTo>
                    <a:pt x="0" y="0"/>
                  </a:moveTo>
                  <a:lnTo>
                    <a:pt x="638292" y="0"/>
                  </a:lnTo>
                  <a:lnTo>
                    <a:pt x="638292" y="5572272"/>
                  </a:lnTo>
                  <a:lnTo>
                    <a:pt x="0" y="5572272"/>
                  </a:lnTo>
                  <a:close/>
                </a:path>
              </a:pathLst>
            </a:custGeom>
            <a:solidFill>
              <a:srgbClr val="EB1F28">
                <a:alpha val="37647"/>
              </a:srgbClr>
            </a:solidFill>
          </p:spPr>
        </p:sp>
        <p:sp>
          <p:nvSpPr>
            <p:cNvPr name="TextBox 4" id="4"/>
            <p:cNvSpPr txBox="true"/>
            <p:nvPr/>
          </p:nvSpPr>
          <p:spPr>
            <a:xfrm>
              <a:off x="0" y="-38100"/>
              <a:ext cx="638292"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4350" y="-51435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177671">
            <a:off x="6833357" y="-3015156"/>
            <a:ext cx="2859731" cy="23345699"/>
            <a:chOff x="0" y="0"/>
            <a:chExt cx="682575" cy="5572272"/>
          </a:xfrm>
        </p:grpSpPr>
        <p:sp>
          <p:nvSpPr>
            <p:cNvPr name="Freeform 9" id="9"/>
            <p:cNvSpPr/>
            <p:nvPr/>
          </p:nvSpPr>
          <p:spPr>
            <a:xfrm flipH="false" flipV="false" rot="0">
              <a:off x="0" y="0"/>
              <a:ext cx="682575" cy="5572272"/>
            </a:xfrm>
            <a:custGeom>
              <a:avLst/>
              <a:gdLst/>
              <a:ahLst/>
              <a:cxnLst/>
              <a:rect r="r" b="b" t="t" l="l"/>
              <a:pathLst>
                <a:path h="5572272" w="682575">
                  <a:moveTo>
                    <a:pt x="0" y="0"/>
                  </a:moveTo>
                  <a:lnTo>
                    <a:pt x="682575" y="0"/>
                  </a:lnTo>
                  <a:lnTo>
                    <a:pt x="682575" y="5572272"/>
                  </a:lnTo>
                  <a:lnTo>
                    <a:pt x="0" y="5572272"/>
                  </a:lnTo>
                  <a:close/>
                </a:path>
              </a:pathLst>
            </a:custGeom>
            <a:solidFill>
              <a:srgbClr val="EB1F28">
                <a:alpha val="37647"/>
              </a:srgbClr>
            </a:solidFill>
          </p:spPr>
        </p:sp>
        <p:sp>
          <p:nvSpPr>
            <p:cNvPr name="TextBox 10" id="10"/>
            <p:cNvSpPr txBox="true"/>
            <p:nvPr/>
          </p:nvSpPr>
          <p:spPr>
            <a:xfrm>
              <a:off x="0" y="-38100"/>
              <a:ext cx="682575" cy="56103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14350" y="771525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771525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716250" y="-514350"/>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072509" y="1629307"/>
            <a:ext cx="14142982" cy="7028387"/>
            <a:chOff x="0" y="0"/>
            <a:chExt cx="3724901" cy="1851098"/>
          </a:xfrm>
        </p:grpSpPr>
        <p:sp>
          <p:nvSpPr>
            <p:cNvPr name="Freeform 21" id="21"/>
            <p:cNvSpPr/>
            <p:nvPr/>
          </p:nvSpPr>
          <p:spPr>
            <a:xfrm flipH="false" flipV="false" rot="0">
              <a:off x="0" y="0"/>
              <a:ext cx="3724901" cy="1851098"/>
            </a:xfrm>
            <a:custGeom>
              <a:avLst/>
              <a:gdLst/>
              <a:ahLst/>
              <a:cxnLst/>
              <a:rect r="r" b="b" t="t" l="l"/>
              <a:pathLst>
                <a:path h="1851098" w="3724901">
                  <a:moveTo>
                    <a:pt x="27918" y="0"/>
                  </a:moveTo>
                  <a:lnTo>
                    <a:pt x="3696983" y="0"/>
                  </a:lnTo>
                  <a:cubicBezTo>
                    <a:pt x="3712401" y="0"/>
                    <a:pt x="3724901" y="12499"/>
                    <a:pt x="3724901" y="27918"/>
                  </a:cubicBezTo>
                  <a:lnTo>
                    <a:pt x="3724901" y="1823180"/>
                  </a:lnTo>
                  <a:cubicBezTo>
                    <a:pt x="3724901" y="1830584"/>
                    <a:pt x="3721959" y="1837685"/>
                    <a:pt x="3716724" y="1842921"/>
                  </a:cubicBezTo>
                  <a:cubicBezTo>
                    <a:pt x="3711488" y="1848156"/>
                    <a:pt x="3704387" y="1851098"/>
                    <a:pt x="3696983" y="1851098"/>
                  </a:cubicBezTo>
                  <a:lnTo>
                    <a:pt x="27918" y="1851098"/>
                  </a:lnTo>
                  <a:cubicBezTo>
                    <a:pt x="12499" y="1851098"/>
                    <a:pt x="0" y="1838599"/>
                    <a:pt x="0" y="1823180"/>
                  </a:cubicBezTo>
                  <a:lnTo>
                    <a:pt x="0" y="27918"/>
                  </a:lnTo>
                  <a:cubicBezTo>
                    <a:pt x="0" y="20513"/>
                    <a:pt x="2941" y="13412"/>
                    <a:pt x="8177" y="8177"/>
                  </a:cubicBezTo>
                  <a:cubicBezTo>
                    <a:pt x="13412" y="2941"/>
                    <a:pt x="20513" y="0"/>
                    <a:pt x="27918" y="0"/>
                  </a:cubicBezTo>
                  <a:close/>
                </a:path>
              </a:pathLst>
            </a:custGeom>
            <a:solidFill>
              <a:srgbClr val="EB1F28"/>
            </a:solidFill>
          </p:spPr>
        </p:sp>
        <p:sp>
          <p:nvSpPr>
            <p:cNvPr name="TextBox 22" id="22"/>
            <p:cNvSpPr txBox="true"/>
            <p:nvPr/>
          </p:nvSpPr>
          <p:spPr>
            <a:xfrm>
              <a:off x="0" y="-38100"/>
              <a:ext cx="3724901" cy="1889198"/>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247062" y="1916909"/>
            <a:ext cx="9813502" cy="654841"/>
          </a:xfrm>
          <a:prstGeom prst="rect">
            <a:avLst/>
          </a:prstGeom>
        </p:spPr>
        <p:txBody>
          <a:bodyPr anchor="t" rtlCol="false" tIns="0" lIns="0" bIns="0" rIns="0">
            <a:spAutoFit/>
          </a:bodyPr>
          <a:lstStyle/>
          <a:p>
            <a:pPr algn="ctr">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10. GRAPHICAL USER INTERFACE </a:t>
            </a:r>
          </a:p>
        </p:txBody>
      </p:sp>
      <p:sp>
        <p:nvSpPr>
          <p:cNvPr name="TextBox 24" id="24"/>
          <p:cNvSpPr txBox="true"/>
          <p:nvPr/>
        </p:nvSpPr>
        <p:spPr>
          <a:xfrm rot="0">
            <a:off x="2247062" y="2710695"/>
            <a:ext cx="13469188" cy="5244316"/>
          </a:xfrm>
          <a:prstGeom prst="rect">
            <a:avLst/>
          </a:prstGeom>
        </p:spPr>
        <p:txBody>
          <a:bodyPr anchor="t" rtlCol="false" tIns="0" lIns="0" bIns="0" rIns="0">
            <a:spAutoFit/>
          </a:bodyPr>
          <a:lstStyle/>
          <a:p>
            <a:pPr algn="just">
              <a:lnSpc>
                <a:spcPts val="5993"/>
              </a:lnSpc>
            </a:pPr>
            <a:r>
              <a:rPr lang="en-US" sz="4280">
                <a:solidFill>
                  <a:srgbClr val="FFFFFF"/>
                </a:solidFill>
                <a:latin typeface="Glacial Indifference"/>
                <a:ea typeface="Glacial Indifference"/>
                <a:cs typeface="Glacial Indifference"/>
                <a:sym typeface="Glacial Indifference"/>
              </a:rPr>
              <a:t>Graphical User Interfaces (GUIs) allow users to interact with a program visually using buttons, menus, and other graphical elements instead of text-based commands.</a:t>
            </a:r>
          </a:p>
          <a:p>
            <a:pPr algn="just">
              <a:lnSpc>
                <a:spcPts val="5993"/>
              </a:lnSpc>
              <a:spcBef>
                <a:spcPct val="0"/>
              </a:spcBef>
            </a:pPr>
            <a:r>
              <a:rPr lang="en-US" sz="4280">
                <a:solidFill>
                  <a:srgbClr val="FFFFFF"/>
                </a:solidFill>
                <a:latin typeface="Glacial Indifference"/>
                <a:ea typeface="Glacial Indifference"/>
                <a:cs typeface="Glacial Indifference"/>
                <a:sym typeface="Glacial Indifference"/>
              </a:rPr>
              <a:t>Using pygame, we made GUI to be able interacted and to be use to navigate the game and prompt users to do specific actions to get to specific displays and  in other words, interface with the game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02256">
            <a:off x="-1035045" y="-3611679"/>
            <a:ext cx="3086100" cy="21157220"/>
            <a:chOff x="0" y="0"/>
            <a:chExt cx="812800" cy="5572272"/>
          </a:xfrm>
        </p:grpSpPr>
        <p:sp>
          <p:nvSpPr>
            <p:cNvPr name="Freeform 3" id="3"/>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4" id="4"/>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2256">
            <a:off x="16521148" y="-2812298"/>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2" id="12"/>
          <p:cNvSpPr/>
          <p:nvPr/>
        </p:nvSpPr>
        <p:spPr>
          <a:xfrm>
            <a:off x="15751073" y="1637810"/>
            <a:ext cx="0" cy="6492240"/>
          </a:xfrm>
          <a:prstGeom prst="line">
            <a:avLst/>
          </a:prstGeom>
          <a:ln cap="flat" w="314325">
            <a:solidFill>
              <a:srgbClr val="FEFDFD"/>
            </a:solidFill>
            <a:prstDash val="solid"/>
            <a:headEnd type="none" len="sm" w="sm"/>
            <a:tailEnd type="none" len="sm" w="sm"/>
          </a:ln>
        </p:spPr>
      </p:sp>
      <p:pic>
        <p:nvPicPr>
          <p:cNvPr name="Picture 13" id="1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4409863" y="1278186"/>
            <a:ext cx="9985137" cy="7211488"/>
          </a:xfrm>
          <a:prstGeom prst="rect">
            <a:avLst/>
          </a:prstGeom>
        </p:spPr>
      </p:pic>
      <p:sp>
        <p:nvSpPr>
          <p:cNvPr name="TextBox 14" id="14"/>
          <p:cNvSpPr txBox="true"/>
          <p:nvPr/>
        </p:nvSpPr>
        <p:spPr>
          <a:xfrm rot="0">
            <a:off x="1029481" y="169744"/>
            <a:ext cx="16229819" cy="647856"/>
          </a:xfrm>
          <a:prstGeom prst="rect">
            <a:avLst/>
          </a:prstGeom>
        </p:spPr>
        <p:txBody>
          <a:bodyPr anchor="t" rtlCol="false" tIns="0" lIns="0" bIns="0" rIns="0">
            <a:spAutoFit/>
          </a:bodyPr>
          <a:lstStyle/>
          <a:p>
            <a:pPr algn="ctr" marL="0" indent="0" lvl="0">
              <a:lnSpc>
                <a:spcPts val="5241"/>
              </a:lnSpc>
              <a:spcBef>
                <a:spcPct val="0"/>
              </a:spcBef>
            </a:pPr>
            <a:r>
              <a:rPr lang="en-US" b="true" sz="3743" i="true">
                <a:solidFill>
                  <a:srgbClr val="EB1F28"/>
                </a:solidFill>
                <a:latin typeface="DejaVu Sans Bold Italics"/>
                <a:ea typeface="DejaVu Sans Bold Italics"/>
                <a:cs typeface="DejaVu Sans Bold Italics"/>
                <a:sym typeface="DejaVu Sans Bold Italics"/>
              </a:rPr>
              <a:t>GRAPHICS USER INTERFACE GAME SAMPLE</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154639">
            <a:off x="2604558" y="-1498923"/>
            <a:ext cx="2501877" cy="17950541"/>
            <a:chOff x="0" y="0"/>
            <a:chExt cx="658931" cy="4727715"/>
          </a:xfrm>
        </p:grpSpPr>
        <p:sp>
          <p:nvSpPr>
            <p:cNvPr name="Freeform 3" id="3"/>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4" id="4"/>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238380">
            <a:off x="11545207" y="-6104547"/>
            <a:ext cx="2501877" cy="17950541"/>
            <a:chOff x="0" y="0"/>
            <a:chExt cx="658931" cy="4727715"/>
          </a:xfrm>
        </p:grpSpPr>
        <p:sp>
          <p:nvSpPr>
            <p:cNvPr name="Freeform 6" id="6"/>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7" id="7"/>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61157" y="10287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6349157" y="633872"/>
            <a:ext cx="10622932" cy="9786376"/>
          </a:xfrm>
          <a:custGeom>
            <a:avLst/>
            <a:gdLst/>
            <a:ahLst/>
            <a:cxnLst/>
            <a:rect r="r" b="b" t="t" l="l"/>
            <a:pathLst>
              <a:path h="9786376" w="10622932">
                <a:moveTo>
                  <a:pt x="0" y="0"/>
                </a:moveTo>
                <a:lnTo>
                  <a:pt x="10622932" y="0"/>
                </a:lnTo>
                <a:lnTo>
                  <a:pt x="10622932" y="9786375"/>
                </a:lnTo>
                <a:lnTo>
                  <a:pt x="0" y="9786375"/>
                </a:lnTo>
                <a:lnTo>
                  <a:pt x="0" y="0"/>
                </a:lnTo>
                <a:close/>
              </a:path>
            </a:pathLst>
          </a:custGeom>
          <a:blipFill>
            <a:blip r:embed="rId2"/>
            <a:stretch>
              <a:fillRect l="0" t="0" r="0" b="0"/>
            </a:stretch>
          </a:blipFill>
        </p:spPr>
      </p:sp>
      <p:sp>
        <p:nvSpPr>
          <p:cNvPr name="Freeform 12" id="12"/>
          <p:cNvSpPr/>
          <p:nvPr/>
        </p:nvSpPr>
        <p:spPr>
          <a:xfrm flipH="true" flipV="false" rot="0">
            <a:off x="12149706" y="3465808"/>
            <a:ext cx="5371387" cy="5371387"/>
          </a:xfrm>
          <a:custGeom>
            <a:avLst/>
            <a:gdLst/>
            <a:ahLst/>
            <a:cxnLst/>
            <a:rect r="r" b="b" t="t" l="l"/>
            <a:pathLst>
              <a:path h="5371387" w="5371387">
                <a:moveTo>
                  <a:pt x="5371386" y="0"/>
                </a:moveTo>
                <a:lnTo>
                  <a:pt x="0" y="0"/>
                </a:lnTo>
                <a:lnTo>
                  <a:pt x="0" y="5371386"/>
                </a:lnTo>
                <a:lnTo>
                  <a:pt x="5371386" y="5371386"/>
                </a:lnTo>
                <a:lnTo>
                  <a:pt x="5371386" y="0"/>
                </a:lnTo>
                <a:close/>
              </a:path>
            </a:pathLst>
          </a:custGeom>
          <a:blipFill>
            <a:blip r:embed="rId3">
              <a:alphaModFix amt="90000"/>
            </a:blip>
            <a:stretch>
              <a:fillRect l="0" t="0" r="0" b="0"/>
            </a:stretch>
          </a:blipFill>
        </p:spPr>
      </p:sp>
      <p:sp>
        <p:nvSpPr>
          <p:cNvPr name="Freeform 13" id="13"/>
          <p:cNvSpPr/>
          <p:nvPr/>
        </p:nvSpPr>
        <p:spPr>
          <a:xfrm flipH="false" flipV="false" rot="0">
            <a:off x="5885522" y="4668337"/>
            <a:ext cx="6910624" cy="5062032"/>
          </a:xfrm>
          <a:custGeom>
            <a:avLst/>
            <a:gdLst/>
            <a:ahLst/>
            <a:cxnLst/>
            <a:rect r="r" b="b" t="t" l="l"/>
            <a:pathLst>
              <a:path h="5062032" w="6910624">
                <a:moveTo>
                  <a:pt x="0" y="0"/>
                </a:moveTo>
                <a:lnTo>
                  <a:pt x="6910623" y="0"/>
                </a:lnTo>
                <a:lnTo>
                  <a:pt x="6910623" y="5062031"/>
                </a:lnTo>
                <a:lnTo>
                  <a:pt x="0" y="5062031"/>
                </a:lnTo>
                <a:lnTo>
                  <a:pt x="0" y="0"/>
                </a:lnTo>
                <a:close/>
              </a:path>
            </a:pathLst>
          </a:custGeom>
          <a:blipFill>
            <a:blip r:embed="rId4"/>
            <a:stretch>
              <a:fillRect l="0" t="0" r="0" b="0"/>
            </a:stretch>
          </a:blipFill>
        </p:spPr>
      </p:sp>
      <p:sp>
        <p:nvSpPr>
          <p:cNvPr name="TextBox 14" id="14"/>
          <p:cNvSpPr txBox="true"/>
          <p:nvPr/>
        </p:nvSpPr>
        <p:spPr>
          <a:xfrm rot="0">
            <a:off x="3392514" y="1146109"/>
            <a:ext cx="8757192" cy="3344600"/>
          </a:xfrm>
          <a:prstGeom prst="rect">
            <a:avLst/>
          </a:prstGeom>
        </p:spPr>
        <p:txBody>
          <a:bodyPr anchor="t" rtlCol="false" tIns="0" lIns="0" bIns="0" rIns="0">
            <a:spAutoFit/>
          </a:bodyPr>
          <a:lstStyle/>
          <a:p>
            <a:pPr algn="ctr">
              <a:lnSpc>
                <a:spcPts val="6687"/>
              </a:lnSpc>
              <a:spcBef>
                <a:spcPct val="0"/>
              </a:spcBef>
            </a:pPr>
            <a:r>
              <a:rPr lang="en-US" sz="4776">
                <a:solidFill>
                  <a:srgbClr val="FFFFFF"/>
                </a:solidFill>
                <a:latin typeface="League Spartan"/>
                <a:ea typeface="League Spartan"/>
                <a:cs typeface="League Spartan"/>
                <a:sym typeface="League Spartan"/>
              </a:rPr>
              <a:t>Mapuan</a:t>
            </a:r>
          </a:p>
          <a:p>
            <a:pPr algn="ctr">
              <a:lnSpc>
                <a:spcPts val="6687"/>
              </a:lnSpc>
              <a:spcBef>
                <a:spcPct val="0"/>
              </a:spcBef>
            </a:pPr>
            <a:r>
              <a:rPr lang="en-US" sz="4776">
                <a:solidFill>
                  <a:srgbClr val="FFFFFF"/>
                </a:solidFill>
                <a:latin typeface="League Spartan"/>
                <a:ea typeface="League Spartan"/>
                <a:cs typeface="League Spartan"/>
                <a:sym typeface="League Spartan"/>
              </a:rPr>
              <a:t>Typing Mania</a:t>
            </a:r>
          </a:p>
          <a:p>
            <a:pPr algn="ctr">
              <a:lnSpc>
                <a:spcPts val="6687"/>
              </a:lnSpc>
              <a:spcBef>
                <a:spcPct val="0"/>
              </a:spcBef>
            </a:pPr>
            <a:r>
              <a:rPr lang="en-US" sz="4776">
                <a:solidFill>
                  <a:srgbClr val="FFFFFF"/>
                </a:solidFill>
                <a:latin typeface="League Spartan"/>
                <a:ea typeface="League Spartan"/>
                <a:cs typeface="League Spartan"/>
                <a:sym typeface="League Spartan"/>
              </a:rPr>
              <a:t>Type for your grades,</a:t>
            </a:r>
          </a:p>
          <a:p>
            <a:pPr algn="ctr">
              <a:lnSpc>
                <a:spcPts val="6687"/>
              </a:lnSpc>
              <a:spcBef>
                <a:spcPct val="0"/>
              </a:spcBef>
            </a:pPr>
            <a:r>
              <a:rPr lang="en-US" sz="4776">
                <a:solidFill>
                  <a:srgbClr val="FFFFFF"/>
                </a:solidFill>
                <a:latin typeface="League Spartan"/>
                <a:ea typeface="League Spartan"/>
                <a:cs typeface="League Spartan"/>
                <a:sym typeface="League Spartan"/>
              </a:rPr>
              <a:t>and for your life!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2988350">
            <a:off x="10966023" y="-3676377"/>
            <a:ext cx="3086100" cy="21157220"/>
            <a:chOff x="0" y="0"/>
            <a:chExt cx="812800" cy="5572272"/>
          </a:xfrm>
        </p:grpSpPr>
        <p:sp>
          <p:nvSpPr>
            <p:cNvPr name="Freeform 3" id="3"/>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4" id="4"/>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988350">
            <a:off x="2332131" y="-5652727"/>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136668" y="-1122632"/>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29962" y="8135668"/>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57110" y="1290516"/>
            <a:ext cx="13742593" cy="7705967"/>
            <a:chOff x="0" y="0"/>
            <a:chExt cx="3619448" cy="2029555"/>
          </a:xfrm>
        </p:grpSpPr>
        <p:sp>
          <p:nvSpPr>
            <p:cNvPr name="Freeform 15" id="15"/>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6" id="16"/>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380226" y="2082687"/>
            <a:ext cx="13128525" cy="5005420"/>
          </a:xfrm>
          <a:prstGeom prst="rect">
            <a:avLst/>
          </a:prstGeom>
        </p:spPr>
        <p:txBody>
          <a:bodyPr anchor="t" rtlCol="false" tIns="0" lIns="0" bIns="0" rIns="0">
            <a:spAutoFit/>
          </a:bodyPr>
          <a:lstStyle/>
          <a:p>
            <a:pPr algn="just">
              <a:lnSpc>
                <a:spcPts val="4985"/>
              </a:lnSpc>
            </a:pPr>
            <a:r>
              <a:rPr lang="en-US" sz="3561">
                <a:solidFill>
                  <a:srgbClr val="FFFFFF"/>
                </a:solidFill>
                <a:latin typeface="Rosario"/>
                <a:ea typeface="Rosario"/>
                <a:cs typeface="Rosario"/>
                <a:sym typeface="Rosario"/>
              </a:rPr>
              <a:t>Designing with classes means organizing code using objects that combine data and behavior, making programs more modular, reusable, and easier to manage. Just like with modules, we also used classes to make our code more manageable.</a:t>
            </a:r>
          </a:p>
          <a:p>
            <a:pPr algn="just">
              <a:lnSpc>
                <a:spcPts val="4985"/>
              </a:lnSpc>
            </a:pPr>
            <a:r>
              <a:rPr lang="en-US" sz="3561">
                <a:solidFill>
                  <a:srgbClr val="FFFFFF"/>
                </a:solidFill>
                <a:latin typeface="Rosario"/>
                <a:ea typeface="Rosario"/>
                <a:cs typeface="Rosario"/>
                <a:sym typeface="Rosario"/>
              </a:rPr>
              <a:t>Shown below an example, the class responsible for handling the Introduction for a stage of the game. From what to display in the screen to what to prompt </a:t>
            </a:r>
          </a:p>
          <a:p>
            <a:pPr algn="just">
              <a:lnSpc>
                <a:spcPts val="4985"/>
              </a:lnSpc>
              <a:spcBef>
                <a:spcPct val="0"/>
              </a:spcBef>
            </a:pPr>
            <a:r>
              <a:rPr lang="en-US" sz="3561">
                <a:solidFill>
                  <a:srgbClr val="FFFFFF"/>
                </a:solidFill>
                <a:latin typeface="Rosario"/>
                <a:ea typeface="Rosario"/>
                <a:cs typeface="Rosario"/>
                <a:sym typeface="Rosario"/>
              </a:rPr>
              <a:t>and even playing music. </a:t>
            </a:r>
          </a:p>
        </p:txBody>
      </p:sp>
      <p:sp>
        <p:nvSpPr>
          <p:cNvPr name="Freeform 18" id="18"/>
          <p:cNvSpPr/>
          <p:nvPr/>
        </p:nvSpPr>
        <p:spPr>
          <a:xfrm flipH="false" flipV="false" rot="0">
            <a:off x="7216981" y="6097157"/>
            <a:ext cx="9144649" cy="3696190"/>
          </a:xfrm>
          <a:custGeom>
            <a:avLst/>
            <a:gdLst/>
            <a:ahLst/>
            <a:cxnLst/>
            <a:rect r="r" b="b" t="t" l="l"/>
            <a:pathLst>
              <a:path h="3696190" w="9144649">
                <a:moveTo>
                  <a:pt x="0" y="0"/>
                </a:moveTo>
                <a:lnTo>
                  <a:pt x="9144648" y="0"/>
                </a:lnTo>
                <a:lnTo>
                  <a:pt x="9144648" y="3696191"/>
                </a:lnTo>
                <a:lnTo>
                  <a:pt x="0" y="3696191"/>
                </a:lnTo>
                <a:lnTo>
                  <a:pt x="0" y="0"/>
                </a:lnTo>
                <a:close/>
              </a:path>
            </a:pathLst>
          </a:custGeom>
          <a:blipFill>
            <a:blip r:embed="rId2"/>
            <a:stretch>
              <a:fillRect l="0" t="0" r="0" b="0"/>
            </a:stretch>
          </a:blipFill>
        </p:spPr>
      </p:sp>
      <p:sp>
        <p:nvSpPr>
          <p:cNvPr name="TextBox 19" id="19"/>
          <p:cNvSpPr txBox="true"/>
          <p:nvPr/>
        </p:nvSpPr>
        <p:spPr>
          <a:xfrm rot="0">
            <a:off x="2057110" y="1351562"/>
            <a:ext cx="9282382"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11. DESIGNING WITH CLASSES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64813">
            <a:off x="16573991" y="-3409969"/>
            <a:ext cx="2278127" cy="21157220"/>
            <a:chOff x="0" y="0"/>
            <a:chExt cx="600001" cy="5572272"/>
          </a:xfrm>
        </p:grpSpPr>
        <p:sp>
          <p:nvSpPr>
            <p:cNvPr name="Freeform 3" id="3"/>
            <p:cNvSpPr/>
            <p:nvPr/>
          </p:nvSpPr>
          <p:spPr>
            <a:xfrm flipH="false" flipV="false" rot="0">
              <a:off x="0" y="0"/>
              <a:ext cx="600001" cy="5572272"/>
            </a:xfrm>
            <a:custGeom>
              <a:avLst/>
              <a:gdLst/>
              <a:ahLst/>
              <a:cxnLst/>
              <a:rect r="r" b="b" t="t" l="l"/>
              <a:pathLst>
                <a:path h="5572272" w="600001">
                  <a:moveTo>
                    <a:pt x="0" y="0"/>
                  </a:moveTo>
                  <a:lnTo>
                    <a:pt x="600001" y="0"/>
                  </a:lnTo>
                  <a:lnTo>
                    <a:pt x="600001" y="5572272"/>
                  </a:lnTo>
                  <a:lnTo>
                    <a:pt x="0" y="5572272"/>
                  </a:lnTo>
                  <a:close/>
                </a:path>
              </a:pathLst>
            </a:custGeom>
            <a:solidFill>
              <a:srgbClr val="EB1F28">
                <a:alpha val="37647"/>
              </a:srgbClr>
            </a:solidFill>
          </p:spPr>
        </p:sp>
        <p:sp>
          <p:nvSpPr>
            <p:cNvPr name="TextBox 4" id="4"/>
            <p:cNvSpPr txBox="true"/>
            <p:nvPr/>
          </p:nvSpPr>
          <p:spPr>
            <a:xfrm>
              <a:off x="0" y="-38100"/>
              <a:ext cx="600001"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2256">
            <a:off x="-1035045" y="-3611679"/>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2" id="12"/>
          <p:cNvSpPr/>
          <p:nvPr/>
        </p:nvSpPr>
        <p:spPr>
          <a:xfrm>
            <a:off x="15751073" y="1637810"/>
            <a:ext cx="0" cy="6492240"/>
          </a:xfrm>
          <a:prstGeom prst="line">
            <a:avLst/>
          </a:prstGeom>
          <a:ln cap="flat" w="314325">
            <a:solidFill>
              <a:srgbClr val="FEFDFD"/>
            </a:solidFill>
            <a:prstDash val="solid"/>
            <a:headEnd type="none" len="sm" w="sm"/>
            <a:tailEnd type="none" len="sm" w="sm"/>
          </a:ln>
        </p:spPr>
      </p:sp>
      <p:sp>
        <p:nvSpPr>
          <p:cNvPr name="TextBox 13" id="13"/>
          <p:cNvSpPr txBox="true"/>
          <p:nvPr/>
        </p:nvSpPr>
        <p:spPr>
          <a:xfrm rot="0">
            <a:off x="4316938" y="3466531"/>
            <a:ext cx="10277592" cy="2672873"/>
          </a:xfrm>
          <a:prstGeom prst="rect">
            <a:avLst/>
          </a:prstGeom>
        </p:spPr>
        <p:txBody>
          <a:bodyPr anchor="t" rtlCol="false" tIns="0" lIns="0" bIns="0" rIns="0">
            <a:spAutoFit/>
          </a:bodyPr>
          <a:lstStyle/>
          <a:p>
            <a:pPr algn="ctr" marL="0" indent="0" lvl="0">
              <a:lnSpc>
                <a:spcPts val="10701"/>
              </a:lnSpc>
              <a:spcBef>
                <a:spcPct val="0"/>
              </a:spcBef>
            </a:pPr>
            <a:r>
              <a:rPr lang="en-US" b="true" sz="7643" i="true">
                <a:solidFill>
                  <a:srgbClr val="000000"/>
                </a:solidFill>
                <a:latin typeface="DejaVu Sans Bold Italics"/>
                <a:ea typeface="DejaVu Sans Bold Italics"/>
                <a:cs typeface="DejaVu Sans Bold Italics"/>
                <a:sym typeface="DejaVu Sans Bold Italics"/>
              </a:rPr>
              <a:t>PLAYING THE GAME ITSELF</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2988350">
            <a:off x="10966023" y="-3676377"/>
            <a:ext cx="3086100" cy="21157220"/>
            <a:chOff x="0" y="0"/>
            <a:chExt cx="812800" cy="5572272"/>
          </a:xfrm>
        </p:grpSpPr>
        <p:sp>
          <p:nvSpPr>
            <p:cNvPr name="Freeform 3" id="3"/>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4" id="4"/>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988350">
            <a:off x="3093791" y="-6026574"/>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6349157" y="633872"/>
            <a:ext cx="10622932" cy="9786376"/>
          </a:xfrm>
          <a:custGeom>
            <a:avLst/>
            <a:gdLst/>
            <a:ahLst/>
            <a:cxnLst/>
            <a:rect r="r" b="b" t="t" l="l"/>
            <a:pathLst>
              <a:path h="9786376" w="10622932">
                <a:moveTo>
                  <a:pt x="0" y="0"/>
                </a:moveTo>
                <a:lnTo>
                  <a:pt x="10622932" y="0"/>
                </a:lnTo>
                <a:lnTo>
                  <a:pt x="10622932" y="9786375"/>
                </a:lnTo>
                <a:lnTo>
                  <a:pt x="0" y="9786375"/>
                </a:lnTo>
                <a:lnTo>
                  <a:pt x="0" y="0"/>
                </a:lnTo>
                <a:close/>
              </a:path>
            </a:pathLst>
          </a:custGeom>
          <a:blipFill>
            <a:blip r:embed="rId2"/>
            <a:stretch>
              <a:fillRect l="0" t="0" r="0" b="0"/>
            </a:stretch>
          </a:blipFill>
        </p:spPr>
      </p:sp>
      <p:sp>
        <p:nvSpPr>
          <p:cNvPr name="TextBox 12" id="12"/>
          <p:cNvSpPr txBox="true"/>
          <p:nvPr/>
        </p:nvSpPr>
        <p:spPr>
          <a:xfrm rot="0">
            <a:off x="3855497" y="1834878"/>
            <a:ext cx="12723439" cy="6486875"/>
          </a:xfrm>
          <a:prstGeom prst="rect">
            <a:avLst/>
          </a:prstGeom>
        </p:spPr>
        <p:txBody>
          <a:bodyPr anchor="t" rtlCol="false" tIns="0" lIns="0" bIns="0" rIns="0">
            <a:spAutoFit/>
          </a:bodyPr>
          <a:lstStyle/>
          <a:p>
            <a:pPr algn="just">
              <a:lnSpc>
                <a:spcPts val="4705"/>
              </a:lnSpc>
            </a:pPr>
            <a:r>
              <a:rPr lang="en-US" sz="3361">
                <a:solidFill>
                  <a:srgbClr val="FFFFFF"/>
                </a:solidFill>
                <a:latin typeface="Glacial Indifference"/>
                <a:ea typeface="Glacial Indifference"/>
                <a:cs typeface="Glacial Indifference"/>
                <a:sym typeface="Glacial Indifference"/>
              </a:rPr>
              <a:t>Our conclusion from this project: It has been a fun, informative, and rewarding journey.</a:t>
            </a:r>
          </a:p>
          <a:p>
            <a:pPr algn="just">
              <a:lnSpc>
                <a:spcPts val="4705"/>
              </a:lnSpc>
            </a:pPr>
            <a:r>
              <a:rPr lang="en-US" sz="3361">
                <a:solidFill>
                  <a:srgbClr val="FFFFFF"/>
                </a:solidFill>
                <a:latin typeface="Glacial Indifference"/>
                <a:ea typeface="Glacial Indifference"/>
                <a:cs typeface="Glacial Indifference"/>
                <a:sym typeface="Glacial Indifference"/>
              </a:rPr>
              <a:t>We’ve learned how to build a game from scratch using Python and its modules. We’ve experienced the struggles of turning a game idea into reality, battling with code and the editor to stay sane. We’ve explored different ways to write code to achieve the same result, rediscovering that there’s no single right answer in programming.</a:t>
            </a:r>
          </a:p>
          <a:p>
            <a:pPr algn="just">
              <a:lnSpc>
                <a:spcPts val="4705"/>
              </a:lnSpc>
            </a:pPr>
            <a:r>
              <a:rPr lang="en-US" sz="3361">
                <a:solidFill>
                  <a:srgbClr val="FFFFFF"/>
                </a:solidFill>
                <a:latin typeface="Glacial Indifference"/>
                <a:ea typeface="Glacial Indifference"/>
                <a:cs typeface="Glacial Indifference"/>
                <a:sym typeface="Glacial Indifference"/>
              </a:rPr>
              <a:t>Along the way, we’ve developed problem-solving skills, patience, and creativity. Most importantly, we’ve gained a deeper appreciation for game development and the effort it takes to bring ideas to life.</a:t>
            </a:r>
          </a:p>
          <a:p>
            <a:pPr algn="just">
              <a:lnSpc>
                <a:spcPts val="4705"/>
              </a:lnSpc>
              <a:spcBef>
                <a:spcPct val="0"/>
              </a:spcBef>
            </a:pPr>
          </a:p>
        </p:txBody>
      </p:sp>
      <p:sp>
        <p:nvSpPr>
          <p:cNvPr name="TextBox 13" id="13"/>
          <p:cNvSpPr txBox="true"/>
          <p:nvPr/>
        </p:nvSpPr>
        <p:spPr>
          <a:xfrm rot="0">
            <a:off x="4941669" y="952500"/>
            <a:ext cx="9282382"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CONCLUSIONS AND LEARNING</a:t>
            </a:r>
          </a:p>
        </p:txBody>
      </p:sp>
      <p:sp>
        <p:nvSpPr>
          <p:cNvPr name="TextBox 14" id="14"/>
          <p:cNvSpPr txBox="true"/>
          <p:nvPr/>
        </p:nvSpPr>
        <p:spPr>
          <a:xfrm rot="0">
            <a:off x="9999908" y="8010525"/>
            <a:ext cx="6779785" cy="555781"/>
          </a:xfrm>
          <a:prstGeom prst="rect">
            <a:avLst/>
          </a:prstGeom>
        </p:spPr>
        <p:txBody>
          <a:bodyPr anchor="t" rtlCol="false" tIns="0" lIns="0" bIns="0" rIns="0">
            <a:spAutoFit/>
          </a:bodyPr>
          <a:lstStyle/>
          <a:p>
            <a:pPr algn="ctr">
              <a:lnSpc>
                <a:spcPts val="4541"/>
              </a:lnSpc>
              <a:spcBef>
                <a:spcPct val="0"/>
              </a:spcBef>
            </a:pPr>
            <a:r>
              <a:rPr lang="en-US" b="true" sz="3243">
                <a:solidFill>
                  <a:srgbClr val="EABF5A"/>
                </a:solidFill>
                <a:latin typeface="Glacial Indifference Bold"/>
                <a:ea typeface="Glacial Indifference Bold"/>
                <a:cs typeface="Glacial Indifference Bold"/>
                <a:sym typeface="Glacial Indifference Bold"/>
              </a:rPr>
              <a:t>Sincerely, Group 7 A161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0800000">
            <a:off x="1329077" y="-5891812"/>
            <a:ext cx="2025199" cy="23345699"/>
            <a:chOff x="0" y="0"/>
            <a:chExt cx="483385" cy="5572272"/>
          </a:xfrm>
        </p:grpSpPr>
        <p:sp>
          <p:nvSpPr>
            <p:cNvPr name="Freeform 3" id="3"/>
            <p:cNvSpPr/>
            <p:nvPr/>
          </p:nvSpPr>
          <p:spPr>
            <a:xfrm flipH="false" flipV="false" rot="0">
              <a:off x="0" y="0"/>
              <a:ext cx="483385" cy="5572272"/>
            </a:xfrm>
            <a:custGeom>
              <a:avLst/>
              <a:gdLst/>
              <a:ahLst/>
              <a:cxnLst/>
              <a:rect r="r" b="b" t="t" l="l"/>
              <a:pathLst>
                <a:path h="5572272" w="483385">
                  <a:moveTo>
                    <a:pt x="0" y="0"/>
                  </a:moveTo>
                  <a:lnTo>
                    <a:pt x="483385" y="0"/>
                  </a:lnTo>
                  <a:lnTo>
                    <a:pt x="483385" y="5572272"/>
                  </a:lnTo>
                  <a:lnTo>
                    <a:pt x="0" y="5572272"/>
                  </a:lnTo>
                  <a:close/>
                </a:path>
              </a:pathLst>
            </a:custGeom>
            <a:solidFill>
              <a:srgbClr val="EB1F28">
                <a:alpha val="37647"/>
              </a:srgbClr>
            </a:solidFill>
          </p:spPr>
        </p:sp>
        <p:sp>
          <p:nvSpPr>
            <p:cNvPr name="TextBox 4" id="4"/>
            <p:cNvSpPr txBox="true"/>
            <p:nvPr/>
          </p:nvSpPr>
          <p:spPr>
            <a:xfrm>
              <a:off x="0" y="-38100"/>
              <a:ext cx="483385"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905143" y="1841039"/>
            <a:ext cx="6604923" cy="66049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14932423" y="-4603829"/>
            <a:ext cx="1939322" cy="23345699"/>
            <a:chOff x="0" y="0"/>
            <a:chExt cx="462887" cy="5572272"/>
          </a:xfrm>
        </p:grpSpPr>
        <p:sp>
          <p:nvSpPr>
            <p:cNvPr name="Freeform 9" id="9"/>
            <p:cNvSpPr/>
            <p:nvPr/>
          </p:nvSpPr>
          <p:spPr>
            <a:xfrm flipH="false" flipV="false" rot="0">
              <a:off x="0" y="0"/>
              <a:ext cx="462887" cy="5572272"/>
            </a:xfrm>
            <a:custGeom>
              <a:avLst/>
              <a:gdLst/>
              <a:ahLst/>
              <a:cxnLst/>
              <a:rect r="r" b="b" t="t" l="l"/>
              <a:pathLst>
                <a:path h="5572272" w="462887">
                  <a:moveTo>
                    <a:pt x="0" y="0"/>
                  </a:moveTo>
                  <a:lnTo>
                    <a:pt x="462887" y="0"/>
                  </a:lnTo>
                  <a:lnTo>
                    <a:pt x="462887" y="5572272"/>
                  </a:lnTo>
                  <a:lnTo>
                    <a:pt x="0" y="5572272"/>
                  </a:lnTo>
                  <a:close/>
                </a:path>
              </a:pathLst>
            </a:custGeom>
            <a:solidFill>
              <a:srgbClr val="EB1F28">
                <a:alpha val="37647"/>
              </a:srgbClr>
            </a:solidFill>
          </p:spPr>
        </p:sp>
        <p:sp>
          <p:nvSpPr>
            <p:cNvPr name="TextBox 10" id="10"/>
            <p:cNvSpPr txBox="true"/>
            <p:nvPr/>
          </p:nvSpPr>
          <p:spPr>
            <a:xfrm>
              <a:off x="0" y="-38100"/>
              <a:ext cx="462887" cy="56103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107968" y="8597654"/>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893174"/>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EFDFD"/>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2165983" y="2782059"/>
            <a:ext cx="5126602" cy="4722882"/>
          </a:xfrm>
          <a:custGeom>
            <a:avLst/>
            <a:gdLst/>
            <a:ahLst/>
            <a:cxnLst/>
            <a:rect r="r" b="b" t="t" l="l"/>
            <a:pathLst>
              <a:path h="4722882" w="5126602">
                <a:moveTo>
                  <a:pt x="0" y="0"/>
                </a:moveTo>
                <a:lnTo>
                  <a:pt x="5126602" y="0"/>
                </a:lnTo>
                <a:lnTo>
                  <a:pt x="5126602" y="4722882"/>
                </a:lnTo>
                <a:lnTo>
                  <a:pt x="0" y="4722882"/>
                </a:lnTo>
                <a:lnTo>
                  <a:pt x="0" y="0"/>
                </a:lnTo>
                <a:close/>
              </a:path>
            </a:pathLst>
          </a:custGeom>
          <a:blipFill>
            <a:blip r:embed="rId2"/>
            <a:stretch>
              <a:fillRect l="0" t="0" r="0" b="0"/>
            </a:stretch>
          </a:blipFill>
        </p:spPr>
      </p:sp>
      <p:grpSp>
        <p:nvGrpSpPr>
          <p:cNvPr name="Group 18" id="18"/>
          <p:cNvGrpSpPr/>
          <p:nvPr/>
        </p:nvGrpSpPr>
        <p:grpSpPr>
          <a:xfrm rot="0">
            <a:off x="3927077" y="531351"/>
            <a:ext cx="10433845" cy="8726949"/>
            <a:chOff x="0" y="0"/>
            <a:chExt cx="2748009" cy="2298456"/>
          </a:xfrm>
        </p:grpSpPr>
        <p:sp>
          <p:nvSpPr>
            <p:cNvPr name="Freeform 19" id="19"/>
            <p:cNvSpPr/>
            <p:nvPr/>
          </p:nvSpPr>
          <p:spPr>
            <a:xfrm flipH="false" flipV="false" rot="0">
              <a:off x="0" y="0"/>
              <a:ext cx="2748009" cy="2298456"/>
            </a:xfrm>
            <a:custGeom>
              <a:avLst/>
              <a:gdLst/>
              <a:ahLst/>
              <a:cxnLst/>
              <a:rect r="r" b="b" t="t" l="l"/>
              <a:pathLst>
                <a:path h="2298456" w="2748009">
                  <a:moveTo>
                    <a:pt x="37842" y="0"/>
                  </a:moveTo>
                  <a:lnTo>
                    <a:pt x="2710167" y="0"/>
                  </a:lnTo>
                  <a:cubicBezTo>
                    <a:pt x="2720203" y="0"/>
                    <a:pt x="2729828" y="3987"/>
                    <a:pt x="2736925" y="11084"/>
                  </a:cubicBezTo>
                  <a:cubicBezTo>
                    <a:pt x="2744022" y="18180"/>
                    <a:pt x="2748009" y="27806"/>
                    <a:pt x="2748009" y="37842"/>
                  </a:cubicBezTo>
                  <a:lnTo>
                    <a:pt x="2748009" y="2260614"/>
                  </a:lnTo>
                  <a:cubicBezTo>
                    <a:pt x="2748009" y="2270650"/>
                    <a:pt x="2744022" y="2280275"/>
                    <a:pt x="2736925" y="2287372"/>
                  </a:cubicBezTo>
                  <a:cubicBezTo>
                    <a:pt x="2729828" y="2294469"/>
                    <a:pt x="2720203" y="2298456"/>
                    <a:pt x="2710167" y="2298456"/>
                  </a:cubicBezTo>
                  <a:lnTo>
                    <a:pt x="37842" y="2298456"/>
                  </a:lnTo>
                  <a:cubicBezTo>
                    <a:pt x="27806" y="2298456"/>
                    <a:pt x="18180" y="2294469"/>
                    <a:pt x="11084" y="2287372"/>
                  </a:cubicBezTo>
                  <a:cubicBezTo>
                    <a:pt x="3987" y="2280275"/>
                    <a:pt x="0" y="2270650"/>
                    <a:pt x="0" y="2260614"/>
                  </a:cubicBezTo>
                  <a:lnTo>
                    <a:pt x="0" y="37842"/>
                  </a:lnTo>
                  <a:cubicBezTo>
                    <a:pt x="0" y="27806"/>
                    <a:pt x="3987" y="18180"/>
                    <a:pt x="11084" y="11084"/>
                  </a:cubicBezTo>
                  <a:cubicBezTo>
                    <a:pt x="18180" y="3987"/>
                    <a:pt x="27806" y="0"/>
                    <a:pt x="37842" y="0"/>
                  </a:cubicBezTo>
                  <a:close/>
                </a:path>
              </a:pathLst>
            </a:custGeom>
            <a:solidFill>
              <a:srgbClr val="EB1F28"/>
            </a:solidFill>
          </p:spPr>
        </p:sp>
        <p:sp>
          <p:nvSpPr>
            <p:cNvPr name="TextBox 20" id="20"/>
            <p:cNvSpPr txBox="true"/>
            <p:nvPr/>
          </p:nvSpPr>
          <p:spPr>
            <a:xfrm>
              <a:off x="0" y="-38100"/>
              <a:ext cx="2748009" cy="2336556"/>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3927077" y="2760753"/>
            <a:ext cx="10325124" cy="4641669"/>
          </a:xfrm>
          <a:prstGeom prst="rect">
            <a:avLst/>
          </a:prstGeom>
        </p:spPr>
        <p:txBody>
          <a:bodyPr anchor="t" rtlCol="false" tIns="0" lIns="0" bIns="0" rIns="0">
            <a:spAutoFit/>
          </a:bodyPr>
          <a:lstStyle/>
          <a:p>
            <a:pPr algn="ctr">
              <a:lnSpc>
                <a:spcPts val="9284"/>
              </a:lnSpc>
            </a:pPr>
            <a:r>
              <a:rPr lang="en-US" sz="6632">
                <a:solidFill>
                  <a:srgbClr val="000000"/>
                </a:solidFill>
                <a:latin typeface="League Spartan"/>
                <a:ea typeface="League Spartan"/>
                <a:cs typeface="League Spartan"/>
                <a:sym typeface="League Spartan"/>
              </a:rPr>
              <a:t>Thanks for listening!</a:t>
            </a:r>
          </a:p>
          <a:p>
            <a:pPr algn="ctr">
              <a:lnSpc>
                <a:spcPts val="9284"/>
              </a:lnSpc>
            </a:pPr>
            <a:r>
              <a:rPr lang="en-US" sz="6632">
                <a:solidFill>
                  <a:srgbClr val="000000"/>
                </a:solidFill>
                <a:latin typeface="League Spartan"/>
                <a:ea typeface="League Spartan"/>
                <a:cs typeface="League Spartan"/>
                <a:sym typeface="League Spartan"/>
              </a:rPr>
              <a:t>Ingaming, have </a:t>
            </a:r>
          </a:p>
          <a:p>
            <a:pPr algn="ctr">
              <a:lnSpc>
                <a:spcPts val="9284"/>
              </a:lnSpc>
            </a:pPr>
            <a:r>
              <a:rPr lang="en-US" sz="6632">
                <a:solidFill>
                  <a:srgbClr val="000000"/>
                </a:solidFill>
                <a:latin typeface="League Spartan"/>
                <a:ea typeface="League Spartan"/>
                <a:cs typeface="League Spartan"/>
                <a:sym typeface="League Spartan"/>
              </a:rPr>
              <a:t>fun and have a</a:t>
            </a:r>
          </a:p>
          <a:p>
            <a:pPr algn="ctr">
              <a:lnSpc>
                <a:spcPts val="9284"/>
              </a:lnSpc>
              <a:spcBef>
                <a:spcPct val="0"/>
              </a:spcBef>
            </a:pPr>
            <a:r>
              <a:rPr lang="en-US" sz="6632">
                <a:solidFill>
                  <a:srgbClr val="000000"/>
                </a:solidFill>
                <a:latin typeface="League Spartan"/>
                <a:ea typeface="League Spartan"/>
                <a:cs typeface="League Spartan"/>
                <a:sym typeface="League Spartan"/>
              </a:rPr>
              <a:t>good one!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0">
            <a:off x="-222239" y="-4091340"/>
            <a:ext cx="2501877" cy="17950541"/>
            <a:chOff x="0" y="0"/>
            <a:chExt cx="658931" cy="4727715"/>
          </a:xfrm>
        </p:grpSpPr>
        <p:sp>
          <p:nvSpPr>
            <p:cNvPr name="Freeform 3" id="3"/>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4" id="4"/>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527619" y="-3445408"/>
            <a:ext cx="2501877" cy="17950541"/>
            <a:chOff x="0" y="0"/>
            <a:chExt cx="658931" cy="4727715"/>
          </a:xfrm>
        </p:grpSpPr>
        <p:sp>
          <p:nvSpPr>
            <p:cNvPr name="Freeform 6" id="6"/>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7" id="7"/>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846386" y="3804626"/>
            <a:ext cx="8595227" cy="806263"/>
          </a:xfrm>
          <a:prstGeom prst="rect">
            <a:avLst/>
          </a:prstGeom>
        </p:spPr>
        <p:txBody>
          <a:bodyPr anchor="t" rtlCol="false" tIns="0" lIns="0" bIns="0" rIns="0">
            <a:spAutoFit/>
          </a:bodyPr>
          <a:lstStyle/>
          <a:p>
            <a:pPr algn="ctr" marL="0" indent="0" lvl="0">
              <a:lnSpc>
                <a:spcPts val="6485"/>
              </a:lnSpc>
              <a:spcBef>
                <a:spcPct val="0"/>
              </a:spcBef>
            </a:pPr>
            <a:r>
              <a:rPr lang="en-US" b="true" sz="4632" i="true">
                <a:solidFill>
                  <a:srgbClr val="000000"/>
                </a:solidFill>
                <a:latin typeface="DejaVu Sans Bold Italics"/>
                <a:ea typeface="DejaVu Sans Bold Italics"/>
                <a:cs typeface="DejaVu Sans Bold Italics"/>
                <a:sym typeface="DejaVu Sans Bold Italics"/>
              </a:rPr>
              <a:t>GAME MECHANICS</a:t>
            </a:r>
          </a:p>
        </p:txBody>
      </p:sp>
      <p:sp>
        <p:nvSpPr>
          <p:cNvPr name="AutoShape 12" id="12"/>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3" id="13"/>
          <p:cNvSpPr/>
          <p:nvPr/>
        </p:nvSpPr>
        <p:spPr>
          <a:xfrm>
            <a:off x="15751073" y="1637810"/>
            <a:ext cx="0" cy="6492240"/>
          </a:xfrm>
          <a:prstGeom prst="line">
            <a:avLst/>
          </a:prstGeom>
          <a:ln cap="flat" w="314325">
            <a:solidFill>
              <a:srgbClr val="FEFDFD"/>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728896">
            <a:off x="5239091" y="-6138744"/>
            <a:ext cx="2501877" cy="17950541"/>
            <a:chOff x="0" y="0"/>
            <a:chExt cx="658931" cy="4727715"/>
          </a:xfrm>
        </p:grpSpPr>
        <p:sp>
          <p:nvSpPr>
            <p:cNvPr name="Freeform 3" id="3"/>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4" id="4"/>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927060">
            <a:off x="12814840" y="-1091809"/>
            <a:ext cx="2501877" cy="17950541"/>
            <a:chOff x="0" y="0"/>
            <a:chExt cx="658931" cy="4727715"/>
          </a:xfrm>
        </p:grpSpPr>
        <p:sp>
          <p:nvSpPr>
            <p:cNvPr name="Freeform 6" id="6"/>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7" id="7"/>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136668" y="-1122632"/>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29962" y="8135668"/>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57110" y="1290516"/>
            <a:ext cx="13742593" cy="7705967"/>
            <a:chOff x="0" y="0"/>
            <a:chExt cx="3619448" cy="2029555"/>
          </a:xfrm>
        </p:grpSpPr>
        <p:sp>
          <p:nvSpPr>
            <p:cNvPr name="Freeform 15" id="15"/>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6" id="16"/>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62307" y="1214316"/>
            <a:ext cx="7132198"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GAME CONCEPT</a:t>
            </a:r>
          </a:p>
        </p:txBody>
      </p:sp>
      <p:sp>
        <p:nvSpPr>
          <p:cNvPr name="TextBox 18" id="18"/>
          <p:cNvSpPr txBox="true"/>
          <p:nvPr/>
        </p:nvSpPr>
        <p:spPr>
          <a:xfrm rot="0">
            <a:off x="2272703" y="1993734"/>
            <a:ext cx="13163430" cy="6873827"/>
          </a:xfrm>
          <a:prstGeom prst="rect">
            <a:avLst/>
          </a:prstGeom>
        </p:spPr>
        <p:txBody>
          <a:bodyPr anchor="t" rtlCol="false" tIns="0" lIns="0" bIns="0" rIns="0">
            <a:spAutoFit/>
          </a:bodyPr>
          <a:lstStyle/>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A game where you type type type! You are</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thrusted into a world of typing.</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Prepare your hands, ready your wrists, and</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stretch those fingers!</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A game with the simple mechanic of</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typing with your keyboard. Attempt to</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type in the correct keys, symbols, and</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words to defeat your enemies and get at</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the end of your typing adventure. Failure</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to type and you will experience</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punishment and a game over.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2396207">
            <a:off x="14613826" y="-4489923"/>
            <a:ext cx="2501877" cy="17950541"/>
            <a:chOff x="0" y="0"/>
            <a:chExt cx="658931" cy="4727715"/>
          </a:xfrm>
        </p:grpSpPr>
        <p:sp>
          <p:nvSpPr>
            <p:cNvPr name="Freeform 3" id="3"/>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4" id="4"/>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357995" y="-629847"/>
            <a:ext cx="6266132" cy="6266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29962" y="8135668"/>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2396207">
            <a:off x="3439865" y="-3338985"/>
            <a:ext cx="2501877" cy="17950541"/>
            <a:chOff x="0" y="0"/>
            <a:chExt cx="658931" cy="4727715"/>
          </a:xfrm>
        </p:grpSpPr>
        <p:sp>
          <p:nvSpPr>
            <p:cNvPr name="Freeform 12" id="12"/>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13" id="13"/>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25922" y="-249439"/>
            <a:ext cx="10539485" cy="10046700"/>
            <a:chOff x="0" y="0"/>
            <a:chExt cx="2775832" cy="2646044"/>
          </a:xfrm>
        </p:grpSpPr>
        <p:sp>
          <p:nvSpPr>
            <p:cNvPr name="Freeform 15" id="15"/>
            <p:cNvSpPr/>
            <p:nvPr/>
          </p:nvSpPr>
          <p:spPr>
            <a:xfrm flipH="false" flipV="false" rot="0">
              <a:off x="0" y="0"/>
              <a:ext cx="2775832" cy="2646044"/>
            </a:xfrm>
            <a:custGeom>
              <a:avLst/>
              <a:gdLst/>
              <a:ahLst/>
              <a:cxnLst/>
              <a:rect r="r" b="b" t="t" l="l"/>
              <a:pathLst>
                <a:path h="2646044" w="2775832">
                  <a:moveTo>
                    <a:pt x="37463" y="0"/>
                  </a:moveTo>
                  <a:lnTo>
                    <a:pt x="2738369" y="0"/>
                  </a:lnTo>
                  <a:cubicBezTo>
                    <a:pt x="2748305" y="0"/>
                    <a:pt x="2757833" y="3947"/>
                    <a:pt x="2764859" y="10973"/>
                  </a:cubicBezTo>
                  <a:cubicBezTo>
                    <a:pt x="2771885" y="17998"/>
                    <a:pt x="2775832" y="27527"/>
                    <a:pt x="2775832" y="37463"/>
                  </a:cubicBezTo>
                  <a:lnTo>
                    <a:pt x="2775832" y="2608582"/>
                  </a:lnTo>
                  <a:cubicBezTo>
                    <a:pt x="2775832" y="2618517"/>
                    <a:pt x="2771885" y="2628046"/>
                    <a:pt x="2764859" y="2635072"/>
                  </a:cubicBezTo>
                  <a:cubicBezTo>
                    <a:pt x="2757833" y="2642097"/>
                    <a:pt x="2748305" y="2646044"/>
                    <a:pt x="2738369" y="2646044"/>
                  </a:cubicBezTo>
                  <a:lnTo>
                    <a:pt x="37463" y="2646044"/>
                  </a:lnTo>
                  <a:cubicBezTo>
                    <a:pt x="27527" y="2646044"/>
                    <a:pt x="17998" y="2642097"/>
                    <a:pt x="10973" y="2635072"/>
                  </a:cubicBezTo>
                  <a:cubicBezTo>
                    <a:pt x="3947" y="2628046"/>
                    <a:pt x="0" y="2618517"/>
                    <a:pt x="0" y="2608582"/>
                  </a:cubicBezTo>
                  <a:lnTo>
                    <a:pt x="0" y="37463"/>
                  </a:lnTo>
                  <a:cubicBezTo>
                    <a:pt x="0" y="27527"/>
                    <a:pt x="3947" y="17998"/>
                    <a:pt x="10973" y="10973"/>
                  </a:cubicBezTo>
                  <a:cubicBezTo>
                    <a:pt x="17998" y="3947"/>
                    <a:pt x="27527" y="0"/>
                    <a:pt x="37463" y="0"/>
                  </a:cubicBezTo>
                  <a:close/>
                </a:path>
              </a:pathLst>
            </a:custGeom>
            <a:solidFill>
              <a:srgbClr val="EB1F28"/>
            </a:solidFill>
          </p:spPr>
        </p:sp>
        <p:sp>
          <p:nvSpPr>
            <p:cNvPr name="TextBox 16" id="16"/>
            <p:cNvSpPr txBox="true"/>
            <p:nvPr/>
          </p:nvSpPr>
          <p:spPr>
            <a:xfrm>
              <a:off x="0" y="-38100"/>
              <a:ext cx="2775832" cy="2684144"/>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0518985" y="2321828"/>
            <a:ext cx="7322179" cy="5643344"/>
          </a:xfrm>
          <a:custGeom>
            <a:avLst/>
            <a:gdLst/>
            <a:ahLst/>
            <a:cxnLst/>
            <a:rect r="r" b="b" t="t" l="l"/>
            <a:pathLst>
              <a:path h="5643344" w="7322179">
                <a:moveTo>
                  <a:pt x="0" y="0"/>
                </a:moveTo>
                <a:lnTo>
                  <a:pt x="7322179" y="0"/>
                </a:lnTo>
                <a:lnTo>
                  <a:pt x="7322179" y="5643344"/>
                </a:lnTo>
                <a:lnTo>
                  <a:pt x="0" y="5643344"/>
                </a:lnTo>
                <a:lnTo>
                  <a:pt x="0" y="0"/>
                </a:lnTo>
                <a:close/>
              </a:path>
            </a:pathLst>
          </a:custGeom>
          <a:blipFill>
            <a:blip r:embed="rId2"/>
            <a:stretch>
              <a:fillRect l="0" t="0" r="-4859" b="0"/>
            </a:stretch>
          </a:blipFill>
        </p:spPr>
      </p:sp>
      <p:sp>
        <p:nvSpPr>
          <p:cNvPr name="TextBox 18" id="18"/>
          <p:cNvSpPr txBox="true"/>
          <p:nvPr/>
        </p:nvSpPr>
        <p:spPr>
          <a:xfrm rot="0">
            <a:off x="2659650" y="373859"/>
            <a:ext cx="7132198"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GAME RULES</a:t>
            </a:r>
          </a:p>
        </p:txBody>
      </p:sp>
      <p:sp>
        <p:nvSpPr>
          <p:cNvPr name="TextBox 19" id="19"/>
          <p:cNvSpPr txBox="true"/>
          <p:nvPr/>
        </p:nvSpPr>
        <p:spPr>
          <a:xfrm rot="0">
            <a:off x="1625922" y="1429973"/>
            <a:ext cx="8552872" cy="7828327"/>
          </a:xfrm>
          <a:prstGeom prst="rect">
            <a:avLst/>
          </a:prstGeom>
        </p:spPr>
        <p:txBody>
          <a:bodyPr anchor="t" rtlCol="false" tIns="0" lIns="0" bIns="0" rIns="0">
            <a:spAutoFit/>
          </a:bodyPr>
          <a:lstStyle/>
          <a:p>
            <a:pPr algn="ctr">
              <a:lnSpc>
                <a:spcPts val="4792"/>
              </a:lnSpc>
            </a:pPr>
            <a:r>
              <a:rPr lang="en-US" sz="3423">
                <a:solidFill>
                  <a:srgbClr val="FFFFFF"/>
                </a:solidFill>
                <a:latin typeface="Glacial Indifference"/>
                <a:ea typeface="Glacial Indifference"/>
                <a:cs typeface="Glacial Indifference"/>
                <a:sym typeface="Glacial Indifference"/>
              </a:rPr>
              <a:t>Words drop from above. Each typed word</a:t>
            </a:r>
          </a:p>
          <a:p>
            <a:pPr algn="ctr">
              <a:lnSpc>
                <a:spcPts val="4792"/>
              </a:lnSpc>
            </a:pPr>
            <a:r>
              <a:rPr lang="en-US" sz="3423">
                <a:solidFill>
                  <a:srgbClr val="FFFFFF"/>
                </a:solidFill>
                <a:latin typeface="Glacial Indifference"/>
                <a:ea typeface="Glacial Indifference"/>
                <a:cs typeface="Glacial Indifference"/>
                <a:sym typeface="Glacial Indifference"/>
              </a:rPr>
              <a:t>will result in a score. Words  typed in the </a:t>
            </a:r>
          </a:p>
          <a:p>
            <a:pPr algn="ctr">
              <a:lnSpc>
                <a:spcPts val="4792"/>
              </a:lnSpc>
            </a:pPr>
            <a:r>
              <a:rPr lang="en-US" sz="3423">
                <a:solidFill>
                  <a:srgbClr val="FFFFFF"/>
                </a:solidFill>
                <a:latin typeface="Glacial Indifference"/>
                <a:ea typeface="Glacial Indifference"/>
                <a:cs typeface="Glacial Indifference"/>
                <a:sym typeface="Glacial Indifference"/>
              </a:rPr>
              <a:t>indicated text box will result in an enemy</a:t>
            </a:r>
          </a:p>
          <a:p>
            <a:pPr algn="ctr">
              <a:lnSpc>
                <a:spcPts val="4792"/>
              </a:lnSpc>
            </a:pPr>
            <a:r>
              <a:rPr lang="en-US" sz="3423">
                <a:solidFill>
                  <a:srgbClr val="FFFFFF"/>
                </a:solidFill>
                <a:latin typeface="Glacial Indifference"/>
                <a:ea typeface="Glacial Indifference"/>
                <a:cs typeface="Glacial Indifference"/>
                <a:sym typeface="Glacial Indifference"/>
              </a:rPr>
              <a:t>getting their health reduced.</a:t>
            </a:r>
          </a:p>
          <a:p>
            <a:pPr algn="ctr">
              <a:lnSpc>
                <a:spcPts val="4792"/>
              </a:lnSpc>
            </a:pPr>
            <a:r>
              <a:rPr lang="en-US" sz="3423">
                <a:solidFill>
                  <a:srgbClr val="FFFFFF"/>
                </a:solidFill>
                <a:latin typeface="Glacial Indifference"/>
                <a:ea typeface="Glacial Indifference"/>
                <a:cs typeface="Glacial Indifference"/>
                <a:sym typeface="Glacial Indifference"/>
              </a:rPr>
              <a:t>F</a:t>
            </a:r>
            <a:r>
              <a:rPr lang="en-US" sz="3423">
                <a:solidFill>
                  <a:srgbClr val="FFFFFF"/>
                </a:solidFill>
                <a:latin typeface="Glacial Indifference"/>
                <a:ea typeface="Glacial Indifference"/>
                <a:cs typeface="Glacial Indifference"/>
                <a:sym typeface="Glacial Indifference"/>
              </a:rPr>
              <a:t>ailure to type these words will end in</a:t>
            </a:r>
          </a:p>
          <a:p>
            <a:pPr algn="ctr">
              <a:lnSpc>
                <a:spcPts val="4792"/>
              </a:lnSpc>
            </a:pPr>
            <a:r>
              <a:rPr lang="en-US" sz="3423">
                <a:solidFill>
                  <a:srgbClr val="FFFFFF"/>
                </a:solidFill>
                <a:latin typeface="Glacial Indifference"/>
                <a:ea typeface="Glacial Indifference"/>
                <a:cs typeface="Glacial Indifference"/>
                <a:sym typeface="Glacial Indifference"/>
              </a:rPr>
              <a:t>allowing the enemy to</a:t>
            </a:r>
            <a:r>
              <a:rPr lang="en-US" sz="3423">
                <a:solidFill>
                  <a:srgbClr val="FFFFFF"/>
                </a:solidFill>
                <a:latin typeface="Glacial Indifference"/>
                <a:ea typeface="Glacial Indifference"/>
                <a:cs typeface="Glacial Indifference"/>
                <a:sym typeface="Glacial Indifference"/>
              </a:rPr>
              <a:t>. </a:t>
            </a:r>
          </a:p>
          <a:p>
            <a:pPr algn="ctr">
              <a:lnSpc>
                <a:spcPts val="4792"/>
              </a:lnSpc>
            </a:pPr>
            <a:r>
              <a:rPr lang="en-US" sz="3423">
                <a:solidFill>
                  <a:srgbClr val="FFFFFF"/>
                </a:solidFill>
                <a:latin typeface="Glacial Indifference"/>
                <a:ea typeface="Glacial Indifference"/>
                <a:cs typeface="Glacial Indifference"/>
                <a:sym typeface="Glacial Indifference"/>
              </a:rPr>
              <a:t>complete their word and damage you.</a:t>
            </a:r>
          </a:p>
          <a:p>
            <a:pPr algn="ctr">
              <a:lnSpc>
                <a:spcPts val="4792"/>
              </a:lnSpc>
            </a:pPr>
            <a:r>
              <a:rPr lang="en-US" sz="3423">
                <a:solidFill>
                  <a:srgbClr val="FFFFFF"/>
                </a:solidFill>
                <a:latin typeface="Glacial Indifference"/>
                <a:ea typeface="Glacial Indifference"/>
                <a:cs typeface="Glacial Indifference"/>
                <a:sym typeface="Glacial Indifference"/>
              </a:rPr>
              <a:t>Failure to also prevent the words from getting</a:t>
            </a:r>
          </a:p>
          <a:p>
            <a:pPr algn="ctr">
              <a:lnSpc>
                <a:spcPts val="4792"/>
              </a:lnSpc>
            </a:pPr>
            <a:r>
              <a:rPr lang="en-US" sz="3423">
                <a:solidFill>
                  <a:srgbClr val="FFFFFF"/>
                </a:solidFill>
                <a:latin typeface="Glacial Indifference"/>
                <a:ea typeface="Glacial Indifference"/>
                <a:cs typeface="Glacial Indifference"/>
                <a:sym typeface="Glacial Indifference"/>
              </a:rPr>
              <a:t>to the bottom will punish you</a:t>
            </a:r>
          </a:p>
          <a:p>
            <a:pPr algn="ctr">
              <a:lnSpc>
                <a:spcPts val="4792"/>
              </a:lnSpc>
            </a:pPr>
            <a:r>
              <a:rPr lang="en-US" sz="3423">
                <a:solidFill>
                  <a:srgbClr val="FFFFFF"/>
                </a:solidFill>
                <a:latin typeface="Glacial Indifference"/>
                <a:ea typeface="Glacial Indifference"/>
                <a:cs typeface="Glacial Indifference"/>
                <a:sym typeface="Glacial Indifference"/>
              </a:rPr>
              <a:t>Empty your opponents</a:t>
            </a:r>
          </a:p>
          <a:p>
            <a:pPr algn="ctr">
              <a:lnSpc>
                <a:spcPts val="4792"/>
              </a:lnSpc>
            </a:pPr>
            <a:r>
              <a:rPr lang="en-US" sz="3423">
                <a:solidFill>
                  <a:srgbClr val="FFFFFF"/>
                </a:solidFill>
                <a:latin typeface="Glacial Indifference"/>
                <a:ea typeface="Glacial Indifference"/>
                <a:cs typeface="Glacial Indifference"/>
                <a:sym typeface="Glacial Indifference"/>
              </a:rPr>
              <a:t>hitpoints before yours does and win. Each</a:t>
            </a:r>
          </a:p>
          <a:p>
            <a:pPr algn="ctr">
              <a:lnSpc>
                <a:spcPts val="4792"/>
              </a:lnSpc>
            </a:pPr>
            <a:r>
              <a:rPr lang="en-US" sz="3423">
                <a:solidFill>
                  <a:srgbClr val="FFFFFF"/>
                </a:solidFill>
                <a:latin typeface="Glacial Indifference"/>
                <a:ea typeface="Glacial Indifference"/>
                <a:cs typeface="Glacial Indifference"/>
                <a:sym typeface="Glacial Indifference"/>
              </a:rPr>
              <a:t>stage more difficult than the last, reach the</a:t>
            </a:r>
          </a:p>
          <a:p>
            <a:pPr algn="ctr">
              <a:lnSpc>
                <a:spcPts val="4792"/>
              </a:lnSpc>
              <a:spcBef>
                <a:spcPct val="0"/>
              </a:spcBef>
            </a:pPr>
            <a:r>
              <a:rPr lang="en-US" sz="3423">
                <a:solidFill>
                  <a:srgbClr val="FFFFFF"/>
                </a:solidFill>
                <a:latin typeface="Glacial Indifference"/>
                <a:ea typeface="Glacial Indifference"/>
                <a:cs typeface="Glacial Indifference"/>
                <a:sym typeface="Glacial Indifference"/>
              </a:rPr>
              <a:t>ending to win the Mapuan Typing Mania!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97896">
            <a:off x="-199849" y="-1670250"/>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9745">
            <a:off x="16239516" y="-1410681"/>
            <a:ext cx="2501877" cy="13108361"/>
            <a:chOff x="0" y="0"/>
            <a:chExt cx="658931" cy="3452408"/>
          </a:xfrm>
        </p:grpSpPr>
        <p:sp>
          <p:nvSpPr>
            <p:cNvPr name="Freeform 6" id="6"/>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7" id="7"/>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4191013" y="1003813"/>
            <a:ext cx="10422837" cy="7760235"/>
          </a:xfrm>
          <a:prstGeom prst="rect">
            <a:avLst/>
          </a:prstGeom>
        </p:spPr>
      </p:pic>
      <p:sp>
        <p:nvSpPr>
          <p:cNvPr name="TextBox 12" id="12"/>
          <p:cNvSpPr txBox="true"/>
          <p:nvPr/>
        </p:nvSpPr>
        <p:spPr>
          <a:xfrm rot="0">
            <a:off x="5577901" y="162759"/>
            <a:ext cx="7132198"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EB1F28"/>
                </a:solidFill>
                <a:latin typeface="DejaVu Sans Bold Italics"/>
                <a:ea typeface="DejaVu Sans Bold Italics"/>
                <a:cs typeface="DejaVu Sans Bold Italics"/>
                <a:sym typeface="DejaVu Sans Bold Italics"/>
              </a:rPr>
              <a:t>GAMEPLAY SAMPLE</a:t>
            </a:r>
          </a:p>
        </p:txBody>
      </p:sp>
      <p:sp>
        <p:nvSpPr>
          <p:cNvPr name="AutoShape 13" id="13"/>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4" id="14"/>
          <p:cNvSpPr/>
          <p:nvPr/>
        </p:nvSpPr>
        <p:spPr>
          <a:xfrm>
            <a:off x="15751073" y="1637810"/>
            <a:ext cx="0" cy="6492240"/>
          </a:xfrm>
          <a:prstGeom prst="line">
            <a:avLst/>
          </a:prstGeom>
          <a:ln cap="flat" w="314325">
            <a:solidFill>
              <a:srgbClr val="FEFDFD"/>
            </a:solidFill>
            <a:prstDash val="solid"/>
            <a:headEnd type="none" len="sm" w="sm"/>
            <a:tailEnd type="none" len="sm" w="sm"/>
          </a:ln>
        </p:spPr>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7.xml><?xml version="1.0" encoding="utf-8"?>
<p:sld xmlns:p="http://schemas.openxmlformats.org/presentationml/2006/main" xmlns:a="http://schemas.openxmlformats.org/drawingml/2006/main">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0">
            <a:off x="-222239" y="-1670250"/>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9745">
            <a:off x="16433610" y="-1410681"/>
            <a:ext cx="2501877" cy="13108361"/>
            <a:chOff x="0" y="0"/>
            <a:chExt cx="658931" cy="3452408"/>
          </a:xfrm>
        </p:grpSpPr>
        <p:sp>
          <p:nvSpPr>
            <p:cNvPr name="Freeform 6" id="6"/>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7" id="7"/>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846386" y="3804626"/>
            <a:ext cx="8595227" cy="1625413"/>
          </a:xfrm>
          <a:prstGeom prst="rect">
            <a:avLst/>
          </a:prstGeom>
        </p:spPr>
        <p:txBody>
          <a:bodyPr anchor="t" rtlCol="false" tIns="0" lIns="0" bIns="0" rIns="0">
            <a:spAutoFit/>
          </a:bodyPr>
          <a:lstStyle/>
          <a:p>
            <a:pPr algn="ctr" marL="0" indent="0" lvl="0">
              <a:lnSpc>
                <a:spcPts val="6485"/>
              </a:lnSpc>
              <a:spcBef>
                <a:spcPct val="0"/>
              </a:spcBef>
            </a:pPr>
            <a:r>
              <a:rPr lang="en-US" b="true" sz="4632" i="true">
                <a:solidFill>
                  <a:srgbClr val="000000"/>
                </a:solidFill>
                <a:latin typeface="DejaVu Sans Bold Italics"/>
                <a:ea typeface="DejaVu Sans Bold Italics"/>
                <a:cs typeface="DejaVu Sans Bold Italics"/>
                <a:sym typeface="DejaVu Sans Bold Italics"/>
              </a:rPr>
              <a:t>PYTHON CODE STRUCTURES</a:t>
            </a:r>
          </a:p>
        </p:txBody>
      </p:sp>
      <p:sp>
        <p:nvSpPr>
          <p:cNvPr name="AutoShape 12" id="12"/>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3" id="13"/>
          <p:cNvSpPr/>
          <p:nvPr/>
        </p:nvSpPr>
        <p:spPr>
          <a:xfrm>
            <a:off x="15751073" y="1637810"/>
            <a:ext cx="0" cy="6492240"/>
          </a:xfrm>
          <a:prstGeom prst="line">
            <a:avLst/>
          </a:prstGeom>
          <a:ln cap="flat" w="314325">
            <a:solidFill>
              <a:srgbClr val="FEFDFD"/>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09745">
            <a:off x="2281069" y="-1550041"/>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4350" y="-51435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14350" y="77152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9745">
            <a:off x="13790281" y="-1969277"/>
            <a:ext cx="2501877" cy="13108361"/>
            <a:chOff x="0" y="0"/>
            <a:chExt cx="658931" cy="3452408"/>
          </a:xfrm>
        </p:grpSpPr>
        <p:sp>
          <p:nvSpPr>
            <p:cNvPr name="Freeform 12" id="12"/>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13" id="13"/>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771525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716250" y="-514350"/>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072509" y="1629307"/>
            <a:ext cx="14142982" cy="7028387"/>
            <a:chOff x="0" y="0"/>
            <a:chExt cx="3724901" cy="1851098"/>
          </a:xfrm>
        </p:grpSpPr>
        <p:sp>
          <p:nvSpPr>
            <p:cNvPr name="Freeform 21" id="21"/>
            <p:cNvSpPr/>
            <p:nvPr/>
          </p:nvSpPr>
          <p:spPr>
            <a:xfrm flipH="false" flipV="false" rot="0">
              <a:off x="0" y="0"/>
              <a:ext cx="3724901" cy="1851098"/>
            </a:xfrm>
            <a:custGeom>
              <a:avLst/>
              <a:gdLst/>
              <a:ahLst/>
              <a:cxnLst/>
              <a:rect r="r" b="b" t="t" l="l"/>
              <a:pathLst>
                <a:path h="1851098" w="3724901">
                  <a:moveTo>
                    <a:pt x="27918" y="0"/>
                  </a:moveTo>
                  <a:lnTo>
                    <a:pt x="3696983" y="0"/>
                  </a:lnTo>
                  <a:cubicBezTo>
                    <a:pt x="3712401" y="0"/>
                    <a:pt x="3724901" y="12499"/>
                    <a:pt x="3724901" y="27918"/>
                  </a:cubicBezTo>
                  <a:lnTo>
                    <a:pt x="3724901" y="1823180"/>
                  </a:lnTo>
                  <a:cubicBezTo>
                    <a:pt x="3724901" y="1830584"/>
                    <a:pt x="3721959" y="1837685"/>
                    <a:pt x="3716724" y="1842921"/>
                  </a:cubicBezTo>
                  <a:cubicBezTo>
                    <a:pt x="3711488" y="1848156"/>
                    <a:pt x="3704387" y="1851098"/>
                    <a:pt x="3696983" y="1851098"/>
                  </a:cubicBezTo>
                  <a:lnTo>
                    <a:pt x="27918" y="1851098"/>
                  </a:lnTo>
                  <a:cubicBezTo>
                    <a:pt x="12499" y="1851098"/>
                    <a:pt x="0" y="1838599"/>
                    <a:pt x="0" y="1823180"/>
                  </a:cubicBezTo>
                  <a:lnTo>
                    <a:pt x="0" y="27918"/>
                  </a:lnTo>
                  <a:cubicBezTo>
                    <a:pt x="0" y="20513"/>
                    <a:pt x="2941" y="13412"/>
                    <a:pt x="8177" y="8177"/>
                  </a:cubicBezTo>
                  <a:cubicBezTo>
                    <a:pt x="13412" y="2941"/>
                    <a:pt x="20513" y="0"/>
                    <a:pt x="27918" y="0"/>
                  </a:cubicBezTo>
                  <a:close/>
                </a:path>
              </a:pathLst>
            </a:custGeom>
            <a:solidFill>
              <a:srgbClr val="EB1F28"/>
            </a:solidFill>
          </p:spPr>
        </p:sp>
        <p:sp>
          <p:nvSpPr>
            <p:cNvPr name="TextBox 22" id="22"/>
            <p:cNvSpPr txBox="true"/>
            <p:nvPr/>
          </p:nvSpPr>
          <p:spPr>
            <a:xfrm>
              <a:off x="0" y="-38100"/>
              <a:ext cx="3724901" cy="188919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9704134" y="6326165"/>
            <a:ext cx="7051331" cy="3540298"/>
          </a:xfrm>
          <a:custGeom>
            <a:avLst/>
            <a:gdLst/>
            <a:ahLst/>
            <a:cxnLst/>
            <a:rect r="r" b="b" t="t" l="l"/>
            <a:pathLst>
              <a:path h="3540298" w="7051331">
                <a:moveTo>
                  <a:pt x="0" y="0"/>
                </a:moveTo>
                <a:lnTo>
                  <a:pt x="7051331" y="0"/>
                </a:lnTo>
                <a:lnTo>
                  <a:pt x="7051331" y="3540297"/>
                </a:lnTo>
                <a:lnTo>
                  <a:pt x="0" y="3540297"/>
                </a:lnTo>
                <a:lnTo>
                  <a:pt x="0" y="0"/>
                </a:lnTo>
                <a:close/>
              </a:path>
            </a:pathLst>
          </a:custGeom>
          <a:blipFill>
            <a:blip r:embed="rId2"/>
            <a:stretch>
              <a:fillRect l="0" t="0" r="-35324" b="0"/>
            </a:stretch>
          </a:blipFill>
        </p:spPr>
      </p:sp>
      <p:sp>
        <p:nvSpPr>
          <p:cNvPr name="TextBox 24" id="24"/>
          <p:cNvSpPr txBox="true"/>
          <p:nvPr/>
        </p:nvSpPr>
        <p:spPr>
          <a:xfrm rot="0">
            <a:off x="2247062" y="1916909"/>
            <a:ext cx="8274688" cy="654841"/>
          </a:xfrm>
          <a:prstGeom prst="rect">
            <a:avLst/>
          </a:prstGeom>
        </p:spPr>
        <p:txBody>
          <a:bodyPr anchor="t" rtlCol="false" tIns="0" lIns="0" bIns="0" rIns="0">
            <a:spAutoFit/>
          </a:bodyPr>
          <a:lstStyle/>
          <a:p>
            <a:pPr algn="ctr" marL="829888" indent="-414944" lvl="1">
              <a:lnSpc>
                <a:spcPts val="5381"/>
              </a:lnSpc>
              <a:spcBef>
                <a:spcPct val="0"/>
              </a:spcBef>
              <a:buAutoNum type="arabicPeriod" startAt="1"/>
            </a:pPr>
            <a:r>
              <a:rPr lang="en-US" b="true" sz="3843" i="true">
                <a:solidFill>
                  <a:srgbClr val="171414"/>
                </a:solidFill>
                <a:latin typeface="DejaVu Sans Bold Italics"/>
                <a:ea typeface="DejaVu Sans Bold Italics"/>
                <a:cs typeface="DejaVu Sans Bold Italics"/>
                <a:sym typeface="DejaVu Sans Bold Italics"/>
              </a:rPr>
              <a:t>SEQUENTIAL STRUCTURES</a:t>
            </a:r>
          </a:p>
        </p:txBody>
      </p:sp>
      <p:sp>
        <p:nvSpPr>
          <p:cNvPr name="TextBox 25" id="25"/>
          <p:cNvSpPr txBox="true"/>
          <p:nvPr/>
        </p:nvSpPr>
        <p:spPr>
          <a:xfrm rot="0">
            <a:off x="2247062" y="2729745"/>
            <a:ext cx="13793875" cy="5044090"/>
          </a:xfrm>
          <a:prstGeom prst="rect">
            <a:avLst/>
          </a:prstGeom>
        </p:spPr>
        <p:txBody>
          <a:bodyPr anchor="t" rtlCol="false" tIns="0" lIns="0" bIns="0" rIns="0">
            <a:spAutoFit/>
          </a:bodyPr>
          <a:lstStyle/>
          <a:p>
            <a:pPr algn="just">
              <a:lnSpc>
                <a:spcPts val="4429"/>
              </a:lnSpc>
            </a:pPr>
            <a:r>
              <a:rPr lang="en-US" sz="3163">
                <a:solidFill>
                  <a:srgbClr val="FFFFFF"/>
                </a:solidFill>
                <a:latin typeface="Glacial Indifference"/>
                <a:ea typeface="Glacial Indifference"/>
                <a:cs typeface="Glacial Indifference"/>
                <a:sym typeface="Glacial Indifference"/>
              </a:rPr>
              <a:t>A sequential structure in coding refers to a control flow where instructions are executed one after another in the order they appear.</a:t>
            </a:r>
          </a:p>
          <a:p>
            <a:pPr algn="just">
              <a:lnSpc>
                <a:spcPts val="4429"/>
              </a:lnSpc>
            </a:pPr>
            <a:r>
              <a:rPr lang="en-US" sz="3163">
                <a:solidFill>
                  <a:srgbClr val="FFFFFF"/>
                </a:solidFill>
                <a:latin typeface="Glacial Indifference"/>
                <a:ea typeface="Glacial Indifference"/>
                <a:cs typeface="Glacial Indifference"/>
                <a:sym typeface="Glacial Indifference"/>
              </a:rPr>
              <a:t>The code here shows the sequential statements. First line is the pg.init.</a:t>
            </a:r>
          </a:p>
          <a:p>
            <a:pPr algn="just">
              <a:lnSpc>
                <a:spcPts val="4429"/>
              </a:lnSpc>
            </a:pPr>
            <a:r>
              <a:rPr lang="en-US" sz="3163">
                <a:solidFill>
                  <a:srgbClr val="FFFFFF"/>
                </a:solidFill>
                <a:latin typeface="Glacial Indifference"/>
                <a:ea typeface="Glacial Indifference"/>
                <a:cs typeface="Glacial Indifference"/>
                <a:sym typeface="Glacial Indifference"/>
              </a:rPr>
              <a:t>pg stands for pygame, pg.init() it is being initialized to be used for the whole code.</a:t>
            </a:r>
          </a:p>
          <a:p>
            <a:pPr algn="just">
              <a:lnSpc>
                <a:spcPts val="4429"/>
              </a:lnSpc>
            </a:pPr>
            <a:r>
              <a:rPr lang="en-US" sz="3163">
                <a:solidFill>
                  <a:srgbClr val="FFFFFF"/>
                </a:solidFill>
                <a:latin typeface="Glacial Indifference"/>
                <a:ea typeface="Glacial Indifference"/>
                <a:cs typeface="Glacial Indifference"/>
                <a:sym typeface="Glacial Indifference"/>
              </a:rPr>
              <a:t>The other two initializes the variable width and height for the screen of the entire window. They are executed in order</a:t>
            </a:r>
          </a:p>
          <a:p>
            <a:pPr algn="just">
              <a:lnSpc>
                <a:spcPts val="4429"/>
              </a:lnSpc>
            </a:pPr>
            <a:r>
              <a:rPr lang="en-US" sz="3163">
                <a:solidFill>
                  <a:srgbClr val="FFFFFF"/>
                </a:solidFill>
                <a:latin typeface="Glacial Indifference"/>
                <a:ea typeface="Glacial Indifference"/>
                <a:cs typeface="Glacial Indifference"/>
                <a:sym typeface="Glacial Indifference"/>
              </a:rPr>
              <a:t>and when the game starts up and pop</a:t>
            </a:r>
          </a:p>
          <a:p>
            <a:pPr algn="just">
              <a:lnSpc>
                <a:spcPts val="4429"/>
              </a:lnSpc>
              <a:spcBef>
                <a:spcPct val="0"/>
              </a:spcBef>
            </a:pPr>
            <a:r>
              <a:rPr lang="en-US" sz="3163">
                <a:solidFill>
                  <a:srgbClr val="FFFFFF"/>
                </a:solidFill>
                <a:latin typeface="Glacial Indifference"/>
                <a:ea typeface="Glacial Indifference"/>
                <a:cs typeface="Glacial Indifference"/>
                <a:sym typeface="Glacial Indifference"/>
              </a:rPr>
              <a:t>up a window.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377436">
            <a:off x="1885056" y="-251284"/>
            <a:ext cx="2501877" cy="15465652"/>
            <a:chOff x="0" y="0"/>
            <a:chExt cx="658931" cy="4073258"/>
          </a:xfrm>
        </p:grpSpPr>
        <p:sp>
          <p:nvSpPr>
            <p:cNvPr name="Freeform 3" id="3"/>
            <p:cNvSpPr/>
            <p:nvPr/>
          </p:nvSpPr>
          <p:spPr>
            <a:xfrm flipH="false" flipV="false" rot="0">
              <a:off x="0" y="0"/>
              <a:ext cx="658931" cy="4073258"/>
            </a:xfrm>
            <a:custGeom>
              <a:avLst/>
              <a:gdLst/>
              <a:ahLst/>
              <a:cxnLst/>
              <a:rect r="r" b="b" t="t" l="l"/>
              <a:pathLst>
                <a:path h="4073258" w="658931">
                  <a:moveTo>
                    <a:pt x="0" y="0"/>
                  </a:moveTo>
                  <a:lnTo>
                    <a:pt x="658931" y="0"/>
                  </a:lnTo>
                  <a:lnTo>
                    <a:pt x="658931" y="4073258"/>
                  </a:lnTo>
                  <a:lnTo>
                    <a:pt x="0" y="4073258"/>
                  </a:lnTo>
                  <a:close/>
                </a:path>
              </a:pathLst>
            </a:custGeom>
            <a:solidFill>
              <a:srgbClr val="EB1F28">
                <a:alpha val="37647"/>
              </a:srgbClr>
            </a:solidFill>
          </p:spPr>
        </p:sp>
        <p:sp>
          <p:nvSpPr>
            <p:cNvPr name="TextBox 4" id="4"/>
            <p:cNvSpPr txBox="true"/>
            <p:nvPr/>
          </p:nvSpPr>
          <p:spPr>
            <a:xfrm>
              <a:off x="0" y="-38100"/>
              <a:ext cx="658931" cy="41113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183076">
            <a:off x="11681692" y="-5367789"/>
            <a:ext cx="2501877" cy="13108361"/>
            <a:chOff x="0" y="0"/>
            <a:chExt cx="658931" cy="3452408"/>
          </a:xfrm>
        </p:grpSpPr>
        <p:sp>
          <p:nvSpPr>
            <p:cNvPr name="Freeform 6" id="6"/>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7" id="7"/>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136668" y="-1122632"/>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29962" y="8135668"/>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57110" y="1290516"/>
            <a:ext cx="13742593" cy="7705967"/>
            <a:chOff x="0" y="0"/>
            <a:chExt cx="3619448" cy="2029555"/>
          </a:xfrm>
        </p:grpSpPr>
        <p:sp>
          <p:nvSpPr>
            <p:cNvPr name="Freeform 15" id="15"/>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6" id="16"/>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380226" y="2073162"/>
            <a:ext cx="13074121" cy="5040920"/>
          </a:xfrm>
          <a:prstGeom prst="rect">
            <a:avLst/>
          </a:prstGeom>
        </p:spPr>
        <p:txBody>
          <a:bodyPr anchor="t" rtlCol="false" tIns="0" lIns="0" bIns="0" rIns="0">
            <a:spAutoFit/>
          </a:bodyPr>
          <a:lstStyle/>
          <a:p>
            <a:pPr algn="just">
              <a:lnSpc>
                <a:spcPts val="4985"/>
              </a:lnSpc>
            </a:pPr>
            <a:r>
              <a:rPr lang="en-US" sz="3561">
                <a:solidFill>
                  <a:srgbClr val="FFFFFF"/>
                </a:solidFill>
                <a:latin typeface="Glacial Indifference"/>
                <a:ea typeface="Glacial Indifference"/>
                <a:cs typeface="Glacial Indifference"/>
                <a:sym typeface="Glacial Indifference"/>
              </a:rPr>
              <a:t>A decision structure in coding is a control flow that allows the program to make choices based on conditions, typically using if, elif, and else statements.</a:t>
            </a:r>
          </a:p>
          <a:p>
            <a:pPr algn="just">
              <a:lnSpc>
                <a:spcPts val="4985"/>
              </a:lnSpc>
              <a:spcBef>
                <a:spcPct val="0"/>
              </a:spcBef>
            </a:pPr>
            <a:r>
              <a:rPr lang="en-US" sz="3561">
                <a:solidFill>
                  <a:srgbClr val="FFFFFF"/>
                </a:solidFill>
                <a:latin typeface="Glacial Indifference"/>
                <a:ea typeface="Glacial Indifference"/>
                <a:cs typeface="Glacial Indifference"/>
                <a:sym typeface="Glacial Indifference"/>
              </a:rPr>
              <a:t>The code shows the decision that if the players health is equal or less than zero then the game will display a windows with a game over screen. This happens only if you fail to type fast enough during a battle sequence. The return is used to exit the method of displaying a game over screen immediately.</a:t>
            </a:r>
          </a:p>
        </p:txBody>
      </p:sp>
      <p:sp>
        <p:nvSpPr>
          <p:cNvPr name="Freeform 18" id="18"/>
          <p:cNvSpPr/>
          <p:nvPr/>
        </p:nvSpPr>
        <p:spPr>
          <a:xfrm flipH="false" flipV="false" rot="0">
            <a:off x="5106368" y="6731997"/>
            <a:ext cx="9123861" cy="2807342"/>
          </a:xfrm>
          <a:custGeom>
            <a:avLst/>
            <a:gdLst/>
            <a:ahLst/>
            <a:cxnLst/>
            <a:rect r="r" b="b" t="t" l="l"/>
            <a:pathLst>
              <a:path h="2807342" w="9123861">
                <a:moveTo>
                  <a:pt x="0" y="0"/>
                </a:moveTo>
                <a:lnTo>
                  <a:pt x="9123861" y="0"/>
                </a:lnTo>
                <a:lnTo>
                  <a:pt x="9123861" y="2807341"/>
                </a:lnTo>
                <a:lnTo>
                  <a:pt x="0" y="2807341"/>
                </a:lnTo>
                <a:lnTo>
                  <a:pt x="0" y="0"/>
                </a:lnTo>
                <a:close/>
              </a:path>
            </a:pathLst>
          </a:custGeom>
          <a:blipFill>
            <a:blip r:embed="rId2"/>
            <a:stretch>
              <a:fillRect l="0" t="0" r="0" b="0"/>
            </a:stretch>
          </a:blipFill>
        </p:spPr>
      </p:sp>
      <p:sp>
        <p:nvSpPr>
          <p:cNvPr name="TextBox 19" id="19"/>
          <p:cNvSpPr txBox="true"/>
          <p:nvPr/>
        </p:nvSpPr>
        <p:spPr>
          <a:xfrm rot="0">
            <a:off x="2011802" y="1214316"/>
            <a:ext cx="7132198"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2. Decision Structures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DAGgOMbP8dc</dc:identifier>
  <dcterms:modified xsi:type="dcterms:W3CDTF">2011-08-01T06:04:30Z</dcterms:modified>
  <cp:revision>1</cp:revision>
  <dc:title>Mapuan Typing Maina CPE003 FINAL PROJECT Group 7</dc:title>
</cp:coreProperties>
</file>